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336">
          <p15:clr>
            <a:srgbClr val="A4A3A4"/>
          </p15:clr>
        </p15:guide>
      </p15:sldGuideLst>
    </p:ext>
    <p:ext uri="GoogleSlidesCustomDataVersion2">
      <go:slidesCustomData xmlns:go="http://customooxmlschemas.google.com/" r:id="rId58" roundtripDataSignature="AMtx7mgWvM4EBNClNb0C5G3Ttw9yuet4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5D8668-051C-443E-AA13-8F7D0F90752C}">
  <a:tblStyle styleId="{AB5D8668-051C-443E-AA13-8F7D0F90752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8EA"/>
          </a:solidFill>
        </a:fill>
      </a:tcStyle>
    </a:wholeTbl>
    <a:band1H>
      <a:tcTxStyle/>
      <a:tcStyle>
        <a:fill>
          <a:solidFill>
            <a:srgbClr val="CACED3"/>
          </a:solidFill>
        </a:fill>
      </a:tcStyle>
    </a:band1H>
    <a:band2H>
      <a:tcTxStyle/>
    </a:band2H>
    <a:band1V>
      <a:tcTxStyle/>
      <a:tcStyle>
        <a:fill>
          <a:solidFill>
            <a:srgbClr val="CACED3"/>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3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b="0"/>
          </a:p>
        </p:txBody>
      </p:sp>
      <p:sp>
        <p:nvSpPr>
          <p:cNvPr id="236" name="Google Shape;23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
        <p:nvSpPr>
          <p:cNvPr id="310" name="Google Shape;31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315" name="Google Shape;31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324" name="Google Shape;3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 name="Google Shape;32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333" name="Google Shape;33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
        <p:nvSpPr>
          <p:cNvPr id="342" name="Google Shape;34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349" name="Google Shape;34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373" name="Google Shape;373;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50" name="Google Shape;25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8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522" name="Google Shape;522;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b="0"/>
          </a:p>
          <a:p>
            <a:pPr indent="0" lvl="0" marL="0" rtl="0" algn="l">
              <a:spcBef>
                <a:spcPts val="0"/>
              </a:spcBef>
              <a:spcAft>
                <a:spcPts val="0"/>
              </a:spcAft>
              <a:buNone/>
            </a:pPr>
            <a:r>
              <a:t/>
            </a:r>
            <a:endParaRPr/>
          </a:p>
        </p:txBody>
      </p:sp>
      <p:sp>
        <p:nvSpPr>
          <p:cNvPr id="530" name="Google Shape;530;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259" name="Google Shape;25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 name="Google Shape;26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
        <p:nvSpPr>
          <p:cNvPr id="560" name="Google Shape;560;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
        <p:nvSpPr>
          <p:cNvPr id="591" name="Google Shape;591;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
        <p:nvSpPr>
          <p:cNvPr id="599" name="Google Shape;599;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b="0"/>
          </a:p>
          <a:p>
            <a:pPr indent="0" lvl="0" marL="0" rtl="0" algn="l">
              <a:spcBef>
                <a:spcPts val="0"/>
              </a:spcBef>
              <a:spcAft>
                <a:spcPts val="0"/>
              </a:spcAft>
              <a:buNone/>
            </a:pPr>
            <a:r>
              <a:t/>
            </a:r>
            <a:endParaRPr/>
          </a:p>
        </p:txBody>
      </p:sp>
      <p:sp>
        <p:nvSpPr>
          <p:cNvPr id="607" name="Google Shape;607;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
        <p:nvSpPr>
          <p:cNvPr id="613" name="Google Shape;613;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
        <p:nvSpPr>
          <p:cNvPr id="621" name="Google Shape;621;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268" name="Google Shape;26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 name="Google Shape;26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
        <p:nvSpPr>
          <p:cNvPr id="629" name="Google Shape;629;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p>
        </p:txBody>
      </p:sp>
      <p:sp>
        <p:nvSpPr>
          <p:cNvPr id="637" name="Google Shape;637;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276" name="Google Shape;27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8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800">
                <a:solidFill>
                  <a:srgbClr val="000000"/>
                </a:solidFill>
                <a:latin typeface="Arial"/>
                <a:ea typeface="Arial"/>
                <a:cs typeface="Arial"/>
                <a:sym typeface="Arial"/>
              </a:rPr>
              <a:t>‹#›</a:t>
            </a:fld>
            <a:endParaRPr sz="800">
              <a:solidFill>
                <a:srgbClr val="000000"/>
              </a:solidFill>
              <a:latin typeface="Arial"/>
              <a:ea typeface="Arial"/>
              <a:cs typeface="Arial"/>
              <a:sym typeface="Arial"/>
            </a:endParaRPr>
          </a:p>
        </p:txBody>
      </p:sp>
      <p:sp>
        <p:nvSpPr>
          <p:cNvPr id="301" name="Google Shape;30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lnSpc>
                <a:spcPct val="80000"/>
              </a:lnSpc>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animated gradient" showMasterSp="0">
  <p:cSld name="3_Title Slide-animated gradient">
    <p:spTree>
      <p:nvGrpSpPr>
        <p:cNvPr id="28" name="Shape 28"/>
        <p:cNvGrpSpPr/>
        <p:nvPr/>
      </p:nvGrpSpPr>
      <p:grpSpPr>
        <a:xfrm>
          <a:off x="0" y="0"/>
          <a:ext cx="0" cy="0"/>
          <a:chOff x="0" y="0"/>
          <a:chExt cx="0" cy="0"/>
        </a:xfrm>
      </p:grpSpPr>
      <p:pic>
        <p:nvPicPr>
          <p:cNvPr id="29" name="Google Shape;29;p5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0" name="Google Shape;30;p53"/>
          <p:cNvSpPr txBox="1"/>
          <p:nvPr>
            <p:ph idx="1" type="subTitle"/>
          </p:nvPr>
        </p:nvSpPr>
        <p:spPr>
          <a:xfrm>
            <a:off x="469496" y="3809526"/>
            <a:ext cx="4319105" cy="288131"/>
          </a:xfrm>
          <a:prstGeom prst="rect">
            <a:avLst/>
          </a:prstGeom>
          <a:noFill/>
          <a:ln>
            <a:noFill/>
          </a:ln>
        </p:spPr>
        <p:txBody>
          <a:bodyPr anchorCtr="0" anchor="b" bIns="45700" lIns="91400" spcFirstLastPara="1" rIns="91400" wrap="square" tIns="45700">
            <a:noAutofit/>
          </a:bodyPr>
          <a:lstStyle>
            <a:lvl1pPr lvl="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lvl="1" marR="0" rtl="0" algn="ctr">
              <a:lnSpc>
                <a:spcPct val="95000"/>
              </a:lnSpc>
              <a:spcBef>
                <a:spcPts val="600"/>
              </a:spcBef>
              <a:spcAft>
                <a:spcPts val="0"/>
              </a:spcAft>
              <a:buClr>
                <a:schemeClr val="dk2"/>
              </a:buClr>
              <a:buSzPts val="1400"/>
              <a:buFont typeface="Arial"/>
              <a:buNone/>
              <a:defRPr b="0" i="0" sz="1400" u="none" cap="none" strike="noStrike">
                <a:solidFill>
                  <a:srgbClr val="98989A"/>
                </a:solidFill>
                <a:latin typeface="Arial"/>
                <a:ea typeface="Arial"/>
                <a:cs typeface="Arial"/>
                <a:sym typeface="Arial"/>
              </a:defRPr>
            </a:lvl2pPr>
            <a:lvl3pPr lvl="2" marR="0" rtl="0" algn="ctr">
              <a:lnSpc>
                <a:spcPct val="95000"/>
              </a:lnSpc>
              <a:spcBef>
                <a:spcPts val="625"/>
              </a:spcBef>
              <a:spcAft>
                <a:spcPts val="0"/>
              </a:spcAft>
              <a:buClr>
                <a:srgbClr val="98989A"/>
              </a:buClr>
              <a:buSzPts val="1200"/>
              <a:buFont typeface="Arial"/>
              <a:buNone/>
              <a:defRPr b="0" i="0" sz="1200" u="none" cap="none" strike="noStrike">
                <a:solidFill>
                  <a:srgbClr val="98989A"/>
                </a:solidFill>
                <a:latin typeface="Arial"/>
                <a:ea typeface="Arial"/>
                <a:cs typeface="Arial"/>
                <a:sym typeface="Arial"/>
              </a:defRPr>
            </a:lvl3pPr>
            <a:lvl4pPr lvl="3"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4pPr>
            <a:lvl5pPr lvl="4"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5pPr>
            <a:lvl6pPr lvl="5" marR="0" rtl="0" algn="ctr">
              <a:spcBef>
                <a:spcPts val="600"/>
              </a:spcBef>
              <a:spcAft>
                <a:spcPts val="0"/>
              </a:spcAft>
              <a:buClr>
                <a:srgbClr val="98989A"/>
              </a:buClr>
              <a:buSzPts val="900"/>
              <a:buFont typeface="Arial"/>
              <a:buNone/>
              <a:defRPr b="0" i="0" sz="900" u="none" cap="none" strike="noStrike">
                <a:solidFill>
                  <a:srgbClr val="98989A"/>
                </a:solidFill>
                <a:latin typeface="Arial"/>
                <a:ea typeface="Arial"/>
                <a:cs typeface="Arial"/>
                <a:sym typeface="Arial"/>
              </a:defRPr>
            </a:lvl6pPr>
            <a:lvl7pPr lvl="6" marR="0" rtl="0" algn="ctr">
              <a:spcBef>
                <a:spcPts val="600"/>
              </a:spcBef>
              <a:spcAft>
                <a:spcPts val="0"/>
              </a:spcAft>
              <a:buClr>
                <a:srgbClr val="98989A"/>
              </a:buClr>
              <a:buSzPts val="800"/>
              <a:buFont typeface="Arial"/>
              <a:buNone/>
              <a:defRPr b="0" i="0" sz="800" u="none" cap="none" strike="noStrike">
                <a:solidFill>
                  <a:srgbClr val="98989A"/>
                </a:solidFill>
                <a:latin typeface="Arial"/>
                <a:ea typeface="Arial"/>
                <a:cs typeface="Arial"/>
                <a:sym typeface="Arial"/>
              </a:defRPr>
            </a:lvl7pPr>
            <a:lvl8pPr lvl="7"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8pPr>
            <a:lvl9pPr lvl="8"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9pPr>
          </a:lstStyle>
          <a:p/>
        </p:txBody>
      </p:sp>
      <p:sp>
        <p:nvSpPr>
          <p:cNvPr id="31" name="Google Shape;31;p53"/>
          <p:cNvSpPr txBox="1"/>
          <p:nvPr>
            <p:ph idx="2" type="body"/>
          </p:nvPr>
        </p:nvSpPr>
        <p:spPr>
          <a:xfrm>
            <a:off x="469496" y="4049523"/>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2" name="Google Shape;32;p53"/>
          <p:cNvSpPr txBox="1"/>
          <p:nvPr>
            <p:ph idx="3" type="body"/>
          </p:nvPr>
        </p:nvSpPr>
        <p:spPr>
          <a:xfrm>
            <a:off x="469496" y="4289520"/>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3" name="Google Shape;33;p53"/>
          <p:cNvSpPr txBox="1"/>
          <p:nvPr>
            <p:ph idx="4" type="body"/>
          </p:nvPr>
        </p:nvSpPr>
        <p:spPr>
          <a:xfrm>
            <a:off x="463292" y="2872236"/>
            <a:ext cx="5925246" cy="29900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lt2"/>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5000"/>
              </a:lnSpc>
              <a:spcBef>
                <a:spcPts val="62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4" name="Google Shape;34;p53"/>
          <p:cNvSpPr txBox="1"/>
          <p:nvPr>
            <p:ph type="ctrTitle"/>
          </p:nvPr>
        </p:nvSpPr>
        <p:spPr>
          <a:xfrm>
            <a:off x="425765" y="2300750"/>
            <a:ext cx="5955513" cy="644730"/>
          </a:xfrm>
          <a:prstGeom prst="rect">
            <a:avLst/>
          </a:prstGeom>
          <a:noFill/>
          <a:ln>
            <a:noFill/>
          </a:ln>
        </p:spPr>
        <p:txBody>
          <a:bodyPr anchorCtr="0" anchor="b" bIns="45700" lIns="91400" spcFirstLastPara="1" rIns="91400" wrap="square" tIns="45700">
            <a:noAutofit/>
          </a:bodyPr>
          <a:lstStyle>
            <a:lvl1pPr lvl="0" algn="l">
              <a:lnSpc>
                <a:spcPct val="90000"/>
              </a:lnSpc>
              <a:spcBef>
                <a:spcPts val="0"/>
              </a:spcBef>
              <a:spcAft>
                <a:spcPts val="0"/>
              </a:spcAft>
              <a:buClr>
                <a:srgbClr val="38C6F4"/>
              </a:buClr>
              <a:buSzPts val="3600"/>
              <a:buFont typeface="Arial"/>
              <a:buNone/>
              <a:defRPr b="0" i="0" sz="3600">
                <a:solidFill>
                  <a:srgbClr val="38C6F4"/>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grpSp>
        <p:nvGrpSpPr>
          <p:cNvPr id="35" name="Google Shape;35;p53"/>
          <p:cNvGrpSpPr/>
          <p:nvPr/>
        </p:nvGrpSpPr>
        <p:grpSpPr>
          <a:xfrm>
            <a:off x="492125" y="395288"/>
            <a:ext cx="796924" cy="423863"/>
            <a:chOff x="310" y="249"/>
            <a:chExt cx="502" cy="267"/>
          </a:xfrm>
        </p:grpSpPr>
        <p:sp>
          <p:nvSpPr>
            <p:cNvPr id="36" name="Google Shape;36;p53"/>
            <p:cNvSpPr/>
            <p:nvPr/>
          </p:nvSpPr>
          <p:spPr>
            <a:xfrm>
              <a:off x="452" y="426"/>
              <a:ext cx="22" cy="88"/>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53"/>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 name="Google Shape;38;p53"/>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53"/>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 name="Google Shape;40;p53"/>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53"/>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53"/>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 name="Google Shape;43;p53"/>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53"/>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53"/>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53"/>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 name="Google Shape;47;p53"/>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53"/>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 name="Google Shape;49;p53"/>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slow">
    <p:wipe dir="l"/>
  </p:transition>
  <p:extLst>
    <p:ext uri="{DCECCB84-F9BA-43D5-87BE-67443E8EF086}">
      <p15:sldGuideLst>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ircled_Bullets" showMasterSp="0">
  <p:cSld name="6_Circled_Bullets">
    <p:spTree>
      <p:nvGrpSpPr>
        <p:cNvPr id="149" name="Shape 149"/>
        <p:cNvGrpSpPr/>
        <p:nvPr/>
      </p:nvGrpSpPr>
      <p:grpSpPr>
        <a:xfrm>
          <a:off x="0" y="0"/>
          <a:ext cx="0" cy="0"/>
          <a:chOff x="0" y="0"/>
          <a:chExt cx="0" cy="0"/>
        </a:xfrm>
      </p:grpSpPr>
      <p:sp>
        <p:nvSpPr>
          <p:cNvPr id="150" name="Google Shape;150;p62"/>
          <p:cNvSpPr txBox="1"/>
          <p:nvPr>
            <p:ph type="title"/>
          </p:nvPr>
        </p:nvSpPr>
        <p:spPr>
          <a:xfrm>
            <a:off x="438150" y="341313"/>
            <a:ext cx="8345488" cy="731837"/>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rgbClr val="004C69"/>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151" name="Google Shape;151;p62"/>
          <p:cNvSpPr/>
          <p:nvPr/>
        </p:nvSpPr>
        <p:spPr>
          <a:xfrm>
            <a:off x="575611" y="1979318"/>
            <a:ext cx="464815" cy="464815"/>
          </a:xfrm>
          <a:prstGeom prst="ellipse">
            <a:avLst/>
          </a:prstGeom>
          <a:solidFill>
            <a:srgbClr val="38C6F4"/>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52" name="Google Shape;152;p62"/>
          <p:cNvSpPr/>
          <p:nvPr/>
        </p:nvSpPr>
        <p:spPr>
          <a:xfrm>
            <a:off x="575610" y="1328927"/>
            <a:ext cx="464815" cy="464815"/>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3" name="Google Shape;153;p62"/>
          <p:cNvSpPr/>
          <p:nvPr/>
        </p:nvSpPr>
        <p:spPr>
          <a:xfrm>
            <a:off x="575611" y="2627446"/>
            <a:ext cx="464815" cy="464815"/>
          </a:xfrm>
          <a:prstGeom prst="ellipse">
            <a:avLst/>
          </a:prstGeom>
          <a:solidFill>
            <a:schemeClr val="lt2"/>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54" name="Google Shape;154;p62"/>
          <p:cNvSpPr txBox="1"/>
          <p:nvPr>
            <p:ph idx="1" type="body"/>
          </p:nvPr>
        </p:nvSpPr>
        <p:spPr>
          <a:xfrm>
            <a:off x="1172384" y="1334842"/>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5" name="Google Shape;155;p62"/>
          <p:cNvSpPr txBox="1"/>
          <p:nvPr>
            <p:ph idx="2" type="body"/>
          </p:nvPr>
        </p:nvSpPr>
        <p:spPr>
          <a:xfrm>
            <a:off x="1172385" y="1984561"/>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6" name="Google Shape;156;p62"/>
          <p:cNvSpPr txBox="1"/>
          <p:nvPr>
            <p:ph idx="3" type="body"/>
          </p:nvPr>
        </p:nvSpPr>
        <p:spPr>
          <a:xfrm>
            <a:off x="1172385" y="2627446"/>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7" name="Google Shape;157;p62"/>
          <p:cNvSpPr txBox="1"/>
          <p:nvPr>
            <p:ph idx="4" type="body"/>
          </p:nvPr>
        </p:nvSpPr>
        <p:spPr>
          <a:xfrm>
            <a:off x="575611" y="1327521"/>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8" name="Google Shape;158;p62"/>
          <p:cNvSpPr txBox="1"/>
          <p:nvPr>
            <p:ph idx="5" type="body"/>
          </p:nvPr>
        </p:nvSpPr>
        <p:spPr>
          <a:xfrm>
            <a:off x="575611" y="1979318"/>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9" name="Google Shape;159;p62"/>
          <p:cNvSpPr txBox="1"/>
          <p:nvPr>
            <p:ph idx="6" type="body"/>
          </p:nvPr>
        </p:nvSpPr>
        <p:spPr>
          <a:xfrm>
            <a:off x="575612" y="2625493"/>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0" name="Google Shape;160;p62"/>
          <p:cNvSpPr/>
          <p:nvPr/>
        </p:nvSpPr>
        <p:spPr>
          <a:xfrm>
            <a:off x="575612" y="3274581"/>
            <a:ext cx="464815" cy="464815"/>
          </a:xfrm>
          <a:prstGeom prst="ellipse">
            <a:avLst/>
          </a:prstGeom>
          <a:solidFill>
            <a:schemeClr val="accent6"/>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61" name="Google Shape;161;p62"/>
          <p:cNvSpPr txBox="1"/>
          <p:nvPr>
            <p:ph idx="7" type="body"/>
          </p:nvPr>
        </p:nvSpPr>
        <p:spPr>
          <a:xfrm>
            <a:off x="1172386" y="3274581"/>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2" name="Google Shape;162;p62"/>
          <p:cNvSpPr txBox="1"/>
          <p:nvPr>
            <p:ph idx="8" type="body"/>
          </p:nvPr>
        </p:nvSpPr>
        <p:spPr>
          <a:xfrm>
            <a:off x="575613" y="3272628"/>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3" name="Google Shape;163;p62"/>
          <p:cNvSpPr/>
          <p:nvPr/>
        </p:nvSpPr>
        <p:spPr>
          <a:xfrm>
            <a:off x="575613" y="3921716"/>
            <a:ext cx="464815" cy="464815"/>
          </a:xfrm>
          <a:prstGeom prst="ellipse">
            <a:avLst/>
          </a:prstGeom>
          <a:solidFill>
            <a:srgbClr val="00384E"/>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64" name="Google Shape;164;p62"/>
          <p:cNvSpPr txBox="1"/>
          <p:nvPr>
            <p:ph idx="9" type="body"/>
          </p:nvPr>
        </p:nvSpPr>
        <p:spPr>
          <a:xfrm>
            <a:off x="1172387" y="3921716"/>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5" name="Google Shape;165;p62"/>
          <p:cNvSpPr txBox="1"/>
          <p:nvPr>
            <p:ph idx="13" type="body"/>
          </p:nvPr>
        </p:nvSpPr>
        <p:spPr>
          <a:xfrm>
            <a:off x="575614" y="3919763"/>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6" name="Google Shape;166;p62"/>
          <p:cNvSpPr/>
          <p:nvPr/>
        </p:nvSpPr>
        <p:spPr>
          <a:xfrm>
            <a:off x="4414576" y="1983084"/>
            <a:ext cx="464815" cy="464815"/>
          </a:xfrm>
          <a:prstGeom prst="ellipse">
            <a:avLst/>
          </a:prstGeom>
          <a:solidFill>
            <a:schemeClr val="accent6"/>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67" name="Google Shape;167;p62"/>
          <p:cNvSpPr/>
          <p:nvPr/>
        </p:nvSpPr>
        <p:spPr>
          <a:xfrm>
            <a:off x="4414575" y="1332693"/>
            <a:ext cx="464815" cy="464815"/>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68" name="Google Shape;168;p62"/>
          <p:cNvSpPr/>
          <p:nvPr/>
        </p:nvSpPr>
        <p:spPr>
          <a:xfrm>
            <a:off x="4414576" y="2631212"/>
            <a:ext cx="464815" cy="464815"/>
          </a:xfrm>
          <a:prstGeom prst="ellipse">
            <a:avLst/>
          </a:prstGeom>
          <a:solidFill>
            <a:schemeClr val="accent5"/>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69" name="Google Shape;169;p62"/>
          <p:cNvSpPr txBox="1"/>
          <p:nvPr>
            <p:ph idx="14" type="body"/>
          </p:nvPr>
        </p:nvSpPr>
        <p:spPr>
          <a:xfrm>
            <a:off x="5011349" y="1338608"/>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0" name="Google Shape;170;p62"/>
          <p:cNvSpPr txBox="1"/>
          <p:nvPr>
            <p:ph idx="15" type="body"/>
          </p:nvPr>
        </p:nvSpPr>
        <p:spPr>
          <a:xfrm>
            <a:off x="5011350" y="1988327"/>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1" name="Google Shape;171;p62"/>
          <p:cNvSpPr txBox="1"/>
          <p:nvPr>
            <p:ph idx="16" type="body"/>
          </p:nvPr>
        </p:nvSpPr>
        <p:spPr>
          <a:xfrm>
            <a:off x="5011350" y="2631212"/>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2" name="Google Shape;172;p62"/>
          <p:cNvSpPr txBox="1"/>
          <p:nvPr>
            <p:ph idx="17" type="body"/>
          </p:nvPr>
        </p:nvSpPr>
        <p:spPr>
          <a:xfrm>
            <a:off x="4414576" y="1331287"/>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3" name="Google Shape;173;p62"/>
          <p:cNvSpPr txBox="1"/>
          <p:nvPr>
            <p:ph idx="18" type="body"/>
          </p:nvPr>
        </p:nvSpPr>
        <p:spPr>
          <a:xfrm>
            <a:off x="4414576" y="1983084"/>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4" name="Google Shape;174;p62"/>
          <p:cNvSpPr txBox="1"/>
          <p:nvPr>
            <p:ph idx="19" type="body"/>
          </p:nvPr>
        </p:nvSpPr>
        <p:spPr>
          <a:xfrm>
            <a:off x="4414577" y="2629259"/>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5" name="Google Shape;175;p62"/>
          <p:cNvSpPr/>
          <p:nvPr/>
        </p:nvSpPr>
        <p:spPr>
          <a:xfrm>
            <a:off x="4414577" y="3278347"/>
            <a:ext cx="464815" cy="464815"/>
          </a:xfrm>
          <a:prstGeom prst="ellipse">
            <a:avLst/>
          </a:prstGeom>
          <a:solidFill>
            <a:schemeClr val="lt2"/>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76" name="Google Shape;176;p62"/>
          <p:cNvSpPr txBox="1"/>
          <p:nvPr>
            <p:ph idx="20" type="body"/>
          </p:nvPr>
        </p:nvSpPr>
        <p:spPr>
          <a:xfrm>
            <a:off x="5011351" y="3278347"/>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7" name="Google Shape;177;p62"/>
          <p:cNvSpPr txBox="1"/>
          <p:nvPr>
            <p:ph idx="21" type="body"/>
          </p:nvPr>
        </p:nvSpPr>
        <p:spPr>
          <a:xfrm>
            <a:off x="4414578" y="3276394"/>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8" name="Google Shape;178;p62"/>
          <p:cNvSpPr/>
          <p:nvPr/>
        </p:nvSpPr>
        <p:spPr>
          <a:xfrm>
            <a:off x="4414578" y="3925482"/>
            <a:ext cx="464815" cy="464815"/>
          </a:xfrm>
          <a:prstGeom prst="ellipse">
            <a:avLst/>
          </a:prstGeom>
          <a:solidFill>
            <a:srgbClr val="00384E"/>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179" name="Google Shape;179;p62"/>
          <p:cNvSpPr txBox="1"/>
          <p:nvPr>
            <p:ph idx="22" type="body"/>
          </p:nvPr>
        </p:nvSpPr>
        <p:spPr>
          <a:xfrm>
            <a:off x="5011352" y="3925482"/>
            <a:ext cx="2175886"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620"/>
              <a:buFont typeface="Arial"/>
              <a:buNone/>
              <a:defRPr b="0" i="0" sz="1800" u="none" cap="none" strike="noStrike">
                <a:solidFill>
                  <a:srgbClr val="004C69"/>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80" name="Google Shape;180;p62"/>
          <p:cNvSpPr txBox="1"/>
          <p:nvPr>
            <p:ph idx="23" type="body"/>
          </p:nvPr>
        </p:nvSpPr>
        <p:spPr>
          <a:xfrm>
            <a:off x="4414579" y="3923529"/>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620"/>
              <a:buFont typeface="Arial"/>
              <a:buNone/>
              <a:defRPr b="0" i="0" sz="18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slow">
    <p:wipe dir="l"/>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Slide" showMasterSp="0">
  <p:cSld name="1_Closing Slide">
    <p:spTree>
      <p:nvGrpSpPr>
        <p:cNvPr id="181" name="Shape 181"/>
        <p:cNvGrpSpPr/>
        <p:nvPr/>
      </p:nvGrpSpPr>
      <p:grpSpPr>
        <a:xfrm>
          <a:off x="0" y="0"/>
          <a:ext cx="0" cy="0"/>
          <a:chOff x="0" y="0"/>
          <a:chExt cx="0" cy="0"/>
        </a:xfrm>
      </p:grpSpPr>
      <p:pic>
        <p:nvPicPr>
          <p:cNvPr id="182" name="Google Shape;182;p63"/>
          <p:cNvPicPr preferRelativeResize="0"/>
          <p:nvPr/>
        </p:nvPicPr>
        <p:blipFill rotWithShape="1">
          <a:blip r:embed="rId2">
            <a:alphaModFix/>
          </a:blip>
          <a:srcRect b="0" l="0" r="0" t="0"/>
          <a:stretch/>
        </p:blipFill>
        <p:spPr>
          <a:xfrm>
            <a:off x="0" y="1"/>
            <a:ext cx="9143999" cy="5165874"/>
          </a:xfrm>
          <a:prstGeom prst="rect">
            <a:avLst/>
          </a:prstGeom>
          <a:noFill/>
          <a:ln>
            <a:noFill/>
          </a:ln>
        </p:spPr>
      </p:pic>
      <p:grpSp>
        <p:nvGrpSpPr>
          <p:cNvPr id="183" name="Google Shape;183;p63"/>
          <p:cNvGrpSpPr/>
          <p:nvPr/>
        </p:nvGrpSpPr>
        <p:grpSpPr>
          <a:xfrm>
            <a:off x="3746294" y="2129856"/>
            <a:ext cx="1617944" cy="860542"/>
            <a:chOff x="310" y="249"/>
            <a:chExt cx="502" cy="267"/>
          </a:xfrm>
        </p:grpSpPr>
        <p:sp>
          <p:nvSpPr>
            <p:cNvPr id="184" name="Google Shape;184;p63"/>
            <p:cNvSpPr/>
            <p:nvPr/>
          </p:nvSpPr>
          <p:spPr>
            <a:xfrm>
              <a:off x="452" y="426"/>
              <a:ext cx="22" cy="88"/>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63"/>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63"/>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63"/>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63"/>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63"/>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63"/>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63"/>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63"/>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63"/>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63"/>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63"/>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63"/>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63"/>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slow">
    <p:wipe dir="l"/>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spTree>
      <p:nvGrpSpPr>
        <p:cNvPr id="198" name="Shape 198"/>
        <p:cNvGrpSpPr/>
        <p:nvPr/>
      </p:nvGrpSpPr>
      <p:grpSpPr>
        <a:xfrm>
          <a:off x="0" y="0"/>
          <a:ext cx="0" cy="0"/>
          <a:chOff x="0" y="0"/>
          <a:chExt cx="0" cy="0"/>
        </a:xfrm>
      </p:grpSpPr>
      <p:sp>
        <p:nvSpPr>
          <p:cNvPr id="199" name="Google Shape;199;p64"/>
          <p:cNvSpPr/>
          <p:nvPr/>
        </p:nvSpPr>
        <p:spPr>
          <a:xfrm>
            <a:off x="0" y="0"/>
            <a:ext cx="9144000" cy="5143500"/>
          </a:xfrm>
          <a:prstGeom prst="rect">
            <a:avLst/>
          </a:prstGeom>
          <a:solidFill>
            <a:srgbClr val="0039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0" name="Google Shape;200;p64"/>
          <p:cNvGrpSpPr/>
          <p:nvPr/>
        </p:nvGrpSpPr>
        <p:grpSpPr>
          <a:xfrm>
            <a:off x="3746294" y="2129856"/>
            <a:ext cx="1617944" cy="860542"/>
            <a:chOff x="310" y="249"/>
            <a:chExt cx="502" cy="267"/>
          </a:xfrm>
        </p:grpSpPr>
        <p:sp>
          <p:nvSpPr>
            <p:cNvPr id="201" name="Google Shape;201;p64"/>
            <p:cNvSpPr/>
            <p:nvPr/>
          </p:nvSpPr>
          <p:spPr>
            <a:xfrm>
              <a:off x="452" y="426"/>
              <a:ext cx="22" cy="88"/>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64"/>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64"/>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64"/>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64"/>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 name="Google Shape;206;p64"/>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64"/>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 name="Google Shape;208;p64"/>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64"/>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64"/>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64"/>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64"/>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64"/>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64"/>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slow">
    <p:wipe dir="l"/>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losing Slide" showMasterSp="0">
  <p:cSld name="3_Closing Slide">
    <p:spTree>
      <p:nvGrpSpPr>
        <p:cNvPr id="215" name="Shape 215"/>
        <p:cNvGrpSpPr/>
        <p:nvPr/>
      </p:nvGrpSpPr>
      <p:grpSpPr>
        <a:xfrm>
          <a:off x="0" y="0"/>
          <a:ext cx="0" cy="0"/>
          <a:chOff x="0" y="0"/>
          <a:chExt cx="0" cy="0"/>
        </a:xfrm>
      </p:grpSpPr>
      <p:grpSp>
        <p:nvGrpSpPr>
          <p:cNvPr id="216" name="Google Shape;216;p65"/>
          <p:cNvGrpSpPr/>
          <p:nvPr/>
        </p:nvGrpSpPr>
        <p:grpSpPr>
          <a:xfrm>
            <a:off x="3746294" y="2129856"/>
            <a:ext cx="1617944" cy="860542"/>
            <a:chOff x="310" y="249"/>
            <a:chExt cx="502" cy="267"/>
          </a:xfrm>
        </p:grpSpPr>
        <p:sp>
          <p:nvSpPr>
            <p:cNvPr id="217" name="Google Shape;217;p65"/>
            <p:cNvSpPr/>
            <p:nvPr/>
          </p:nvSpPr>
          <p:spPr>
            <a:xfrm>
              <a:off x="452" y="426"/>
              <a:ext cx="22" cy="88"/>
            </a:xfrm>
            <a:prstGeom prst="rect">
              <a:avLst/>
            </a:pr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65"/>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 name="Google Shape;219;p65"/>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 name="Google Shape;220;p65"/>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 name="Google Shape;221;p65"/>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 name="Google Shape;222;p65"/>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65"/>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 name="Google Shape;224;p65"/>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 name="Google Shape;225;p65"/>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65"/>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 name="Google Shape;227;p65"/>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65"/>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9" name="Google Shape;229;p65"/>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 name="Google Shape;230;p65"/>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rgbClr val="003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slow">
    <p:wipe dir="l"/>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231" name="Shape 231"/>
        <p:cNvGrpSpPr/>
        <p:nvPr/>
      </p:nvGrpSpPr>
      <p:grpSpPr>
        <a:xfrm>
          <a:off x="0" y="0"/>
          <a:ext cx="0" cy="0"/>
          <a:chOff x="0" y="0"/>
          <a:chExt cx="0" cy="0"/>
        </a:xfrm>
      </p:grpSpPr>
      <p:sp>
        <p:nvSpPr>
          <p:cNvPr id="232" name="Google Shape;232;p66"/>
          <p:cNvSpPr txBox="1"/>
          <p:nvPr>
            <p:ph type="title"/>
          </p:nvPr>
        </p:nvSpPr>
        <p:spPr>
          <a:xfrm>
            <a:off x="438150" y="341313"/>
            <a:ext cx="8345488" cy="731837"/>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gue" showMasterSp="0">
  <p:cSld name="3_Segue">
    <p:spTree>
      <p:nvGrpSpPr>
        <p:cNvPr id="50" name="Shape 50"/>
        <p:cNvGrpSpPr/>
        <p:nvPr/>
      </p:nvGrpSpPr>
      <p:grpSpPr>
        <a:xfrm>
          <a:off x="0" y="0"/>
          <a:ext cx="0" cy="0"/>
          <a:chOff x="0" y="0"/>
          <a:chExt cx="0" cy="0"/>
        </a:xfrm>
      </p:grpSpPr>
      <p:sp>
        <p:nvSpPr>
          <p:cNvPr id="51" name="Google Shape;51;p54"/>
          <p:cNvSpPr/>
          <p:nvPr/>
        </p:nvSpPr>
        <p:spPr>
          <a:xfrm>
            <a:off x="0" y="0"/>
            <a:ext cx="9144000" cy="5143499"/>
          </a:xfrm>
          <a:prstGeom prst="rect">
            <a:avLst/>
          </a:prstGeom>
          <a:solidFill>
            <a:srgbClr val="0039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54"/>
          <p:cNvSpPr txBox="1"/>
          <p:nvPr>
            <p:ph type="ctrTitle"/>
          </p:nvPr>
        </p:nvSpPr>
        <p:spPr>
          <a:xfrm>
            <a:off x="416425" y="915409"/>
            <a:ext cx="7598042" cy="2569946"/>
          </a:xfrm>
          <a:prstGeom prst="rect">
            <a:avLst/>
          </a:prstGeom>
          <a:noFill/>
          <a:ln>
            <a:noFill/>
          </a:ln>
        </p:spPr>
        <p:txBody>
          <a:bodyPr anchorCtr="0" anchor="b" bIns="45700" lIns="91400" spcFirstLastPara="1" rIns="91400" wrap="square" tIns="45700">
            <a:noAutofit/>
          </a:bodyPr>
          <a:lstStyle>
            <a:lvl1pPr lvl="0" algn="l">
              <a:lnSpc>
                <a:spcPct val="90000"/>
              </a:lnSpc>
              <a:spcBef>
                <a:spcPts val="0"/>
              </a:spcBef>
              <a:spcAft>
                <a:spcPts val="0"/>
              </a:spcAft>
              <a:buClr>
                <a:schemeClr val="accent5"/>
              </a:buClr>
              <a:buSzPts val="4600"/>
              <a:buFont typeface="Arial"/>
              <a:buNone/>
              <a:defRPr b="0" i="0" sz="4600">
                <a:solidFill>
                  <a:schemeClr val="accent5"/>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53" name="Google Shape;53;p54"/>
          <p:cNvSpPr/>
          <p:nvPr/>
        </p:nvSpPr>
        <p:spPr>
          <a:xfrm>
            <a:off x="8515707" y="4742907"/>
            <a:ext cx="218414" cy="154518"/>
          </a:xfrm>
          <a:prstGeom prst="rect">
            <a:avLst/>
          </a:prstGeom>
          <a:noFill/>
          <a:ln>
            <a:noFill/>
          </a:ln>
        </p:spPr>
        <p:txBody>
          <a:bodyPr anchorCtr="0" anchor="b" bIns="30775" lIns="61575" spcFirstLastPara="1" rIns="61575" wrap="square" tIns="30775">
            <a:spAutoFit/>
          </a:bodyPr>
          <a:lstStyle/>
          <a:p>
            <a:pPr indent="0" lvl="0" marL="0" marR="0" rtl="0" algn="r">
              <a:spcBef>
                <a:spcPts val="0"/>
              </a:spcBef>
              <a:spcAft>
                <a:spcPts val="0"/>
              </a:spcAft>
              <a:buNone/>
            </a:pPr>
            <a:fld id="{00000000-1234-1234-1234-123412341234}" type="slidenum">
              <a:rPr lang="en-US" sz="600">
                <a:solidFill>
                  <a:srgbClr val="076D8E"/>
                </a:solidFill>
                <a:latin typeface="Arial"/>
                <a:ea typeface="Arial"/>
                <a:cs typeface="Arial"/>
                <a:sym typeface="Arial"/>
              </a:rPr>
              <a:t>‹#›</a:t>
            </a:fld>
            <a:endParaRPr sz="600">
              <a:solidFill>
                <a:srgbClr val="076D8E"/>
              </a:solidFill>
              <a:latin typeface="Arial"/>
              <a:ea typeface="Arial"/>
              <a:cs typeface="Arial"/>
              <a:sym typeface="Arial"/>
            </a:endParaRPr>
          </a:p>
        </p:txBody>
      </p:sp>
      <p:sp>
        <p:nvSpPr>
          <p:cNvPr id="54" name="Google Shape;54;p54"/>
          <p:cNvSpPr/>
          <p:nvPr/>
        </p:nvSpPr>
        <p:spPr>
          <a:xfrm>
            <a:off x="5867508" y="4741653"/>
            <a:ext cx="2658018" cy="154518"/>
          </a:xfrm>
          <a:prstGeom prst="rect">
            <a:avLst/>
          </a:prstGeom>
          <a:noFill/>
          <a:ln>
            <a:noFill/>
          </a:ln>
        </p:spPr>
        <p:txBody>
          <a:bodyPr anchorCtr="0" anchor="b" bIns="30775" lIns="61575" spcFirstLastPara="1" rIns="61575" wrap="square" tIns="30775">
            <a:spAutoFit/>
          </a:bodyPr>
          <a:lstStyle/>
          <a:p>
            <a:pPr indent="0" lvl="0" marL="0" marR="0" rtl="0" algn="l">
              <a:spcBef>
                <a:spcPts val="0"/>
              </a:spcBef>
              <a:spcAft>
                <a:spcPts val="0"/>
              </a:spcAft>
              <a:buNone/>
            </a:pPr>
            <a:r>
              <a:rPr lang="en-US" sz="600">
                <a:solidFill>
                  <a:srgbClr val="076D8E"/>
                </a:solidFill>
                <a:latin typeface="Arial"/>
                <a:ea typeface="Arial"/>
                <a:cs typeface="Arial"/>
                <a:sym typeface="Arial"/>
              </a:rPr>
              <a:t>© 2016  Cisco and/or its affiliates. All rights reserved.   Cisco Confidential</a:t>
            </a:r>
            <a:endParaRPr/>
          </a:p>
        </p:txBody>
      </p:sp>
      <p:grpSp>
        <p:nvGrpSpPr>
          <p:cNvPr id="55" name="Google Shape;55;p54"/>
          <p:cNvGrpSpPr/>
          <p:nvPr/>
        </p:nvGrpSpPr>
        <p:grpSpPr>
          <a:xfrm>
            <a:off x="508039" y="4715197"/>
            <a:ext cx="340257" cy="180974"/>
            <a:chOff x="310" y="249"/>
            <a:chExt cx="502" cy="267"/>
          </a:xfrm>
        </p:grpSpPr>
        <p:sp>
          <p:nvSpPr>
            <p:cNvPr id="56" name="Google Shape;56;p54"/>
            <p:cNvSpPr/>
            <p:nvPr/>
          </p:nvSpPr>
          <p:spPr>
            <a:xfrm>
              <a:off x="452" y="426"/>
              <a:ext cx="22" cy="88"/>
            </a:xfrm>
            <a:prstGeom prst="rect">
              <a:avLst/>
            </a:pr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54"/>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 name="Google Shape;58;p54"/>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 name="Google Shape;59;p54"/>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 name="Google Shape;60;p54"/>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 name="Google Shape;61;p54"/>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 name="Google Shape;62;p54"/>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54"/>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54"/>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54"/>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54"/>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 name="Google Shape;67;p54"/>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54"/>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 name="Google Shape;69;p54"/>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rgbClr val="086D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slow">
    <p:wipe dir="l"/>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70" name="Shape 70"/>
        <p:cNvGrpSpPr/>
        <p:nvPr/>
      </p:nvGrpSpPr>
      <p:grpSpPr>
        <a:xfrm>
          <a:off x="0" y="0"/>
          <a:ext cx="0" cy="0"/>
          <a:chOff x="0" y="0"/>
          <a:chExt cx="0" cy="0"/>
        </a:xfrm>
      </p:grpSpPr>
      <p:sp>
        <p:nvSpPr>
          <p:cNvPr id="71" name="Google Shape;71;p55"/>
          <p:cNvSpPr txBox="1"/>
          <p:nvPr>
            <p:ph idx="12" type="sldNum"/>
          </p:nvPr>
        </p:nvSpPr>
        <p:spPr>
          <a:xfrm>
            <a:off x="8473441" y="4954263"/>
            <a:ext cx="676910" cy="1892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525">
                <a:solidFill>
                  <a:srgbClr val="595959"/>
                </a:solidFill>
                <a:latin typeface="Arial"/>
                <a:ea typeface="Arial"/>
                <a:cs typeface="Arial"/>
                <a:sym typeface="Arial"/>
              </a:defRPr>
            </a:lvl1pPr>
            <a:lvl2pPr indent="0" lvl="1" marL="0" marR="0" rtl="0" algn="r">
              <a:spcBef>
                <a:spcPts val="0"/>
              </a:spcBef>
              <a:spcAft>
                <a:spcPts val="0"/>
              </a:spcAft>
              <a:buNone/>
              <a:defRPr sz="525">
                <a:solidFill>
                  <a:srgbClr val="595959"/>
                </a:solidFill>
                <a:latin typeface="Arial"/>
                <a:ea typeface="Arial"/>
                <a:cs typeface="Arial"/>
                <a:sym typeface="Arial"/>
              </a:defRPr>
            </a:lvl2pPr>
            <a:lvl3pPr indent="0" lvl="2" marL="0" marR="0" rtl="0" algn="r">
              <a:spcBef>
                <a:spcPts val="0"/>
              </a:spcBef>
              <a:spcAft>
                <a:spcPts val="0"/>
              </a:spcAft>
              <a:buNone/>
              <a:defRPr sz="525">
                <a:solidFill>
                  <a:srgbClr val="595959"/>
                </a:solidFill>
                <a:latin typeface="Arial"/>
                <a:ea typeface="Arial"/>
                <a:cs typeface="Arial"/>
                <a:sym typeface="Arial"/>
              </a:defRPr>
            </a:lvl3pPr>
            <a:lvl4pPr indent="0" lvl="3" marL="0" marR="0" rtl="0" algn="r">
              <a:spcBef>
                <a:spcPts val="0"/>
              </a:spcBef>
              <a:spcAft>
                <a:spcPts val="0"/>
              </a:spcAft>
              <a:buNone/>
              <a:defRPr sz="525">
                <a:solidFill>
                  <a:srgbClr val="595959"/>
                </a:solidFill>
                <a:latin typeface="Arial"/>
                <a:ea typeface="Arial"/>
                <a:cs typeface="Arial"/>
                <a:sym typeface="Arial"/>
              </a:defRPr>
            </a:lvl4pPr>
            <a:lvl5pPr indent="0" lvl="4" marL="0" marR="0" rtl="0" algn="r">
              <a:spcBef>
                <a:spcPts val="0"/>
              </a:spcBef>
              <a:spcAft>
                <a:spcPts val="0"/>
              </a:spcAft>
              <a:buNone/>
              <a:defRPr sz="525">
                <a:solidFill>
                  <a:srgbClr val="595959"/>
                </a:solidFill>
                <a:latin typeface="Arial"/>
                <a:ea typeface="Arial"/>
                <a:cs typeface="Arial"/>
                <a:sym typeface="Arial"/>
              </a:defRPr>
            </a:lvl5pPr>
            <a:lvl6pPr indent="0" lvl="5" marL="0" marR="0" rtl="0" algn="r">
              <a:spcBef>
                <a:spcPts val="0"/>
              </a:spcBef>
              <a:spcAft>
                <a:spcPts val="0"/>
              </a:spcAft>
              <a:buNone/>
              <a:defRPr sz="525">
                <a:solidFill>
                  <a:srgbClr val="595959"/>
                </a:solidFill>
                <a:latin typeface="Arial"/>
                <a:ea typeface="Arial"/>
                <a:cs typeface="Arial"/>
                <a:sym typeface="Arial"/>
              </a:defRPr>
            </a:lvl6pPr>
            <a:lvl7pPr indent="0" lvl="6" marL="0" marR="0" rtl="0" algn="r">
              <a:spcBef>
                <a:spcPts val="0"/>
              </a:spcBef>
              <a:spcAft>
                <a:spcPts val="0"/>
              </a:spcAft>
              <a:buNone/>
              <a:defRPr sz="525">
                <a:solidFill>
                  <a:srgbClr val="595959"/>
                </a:solidFill>
                <a:latin typeface="Arial"/>
                <a:ea typeface="Arial"/>
                <a:cs typeface="Arial"/>
                <a:sym typeface="Arial"/>
              </a:defRPr>
            </a:lvl7pPr>
            <a:lvl8pPr indent="0" lvl="7" marL="0" marR="0" rtl="0" algn="r">
              <a:spcBef>
                <a:spcPts val="0"/>
              </a:spcBef>
              <a:spcAft>
                <a:spcPts val="0"/>
              </a:spcAft>
              <a:buNone/>
              <a:defRPr sz="525">
                <a:solidFill>
                  <a:srgbClr val="595959"/>
                </a:solidFill>
                <a:latin typeface="Arial"/>
                <a:ea typeface="Arial"/>
                <a:cs typeface="Arial"/>
                <a:sym typeface="Arial"/>
              </a:defRPr>
            </a:lvl8pPr>
            <a:lvl9pPr indent="0" lvl="8" marL="0" marR="0" rtl="0" algn="r">
              <a:spcBef>
                <a:spcPts val="0"/>
              </a:spcBef>
              <a:spcAft>
                <a:spcPts val="0"/>
              </a:spcAft>
              <a:buNone/>
              <a:defRPr sz="525">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55"/>
          <p:cNvSpPr txBox="1"/>
          <p:nvPr>
            <p:ph idx="1" type="body"/>
          </p:nvPr>
        </p:nvSpPr>
        <p:spPr>
          <a:xfrm>
            <a:off x="144065" y="798944"/>
            <a:ext cx="8853286" cy="4155319"/>
          </a:xfrm>
          <a:prstGeom prst="rect">
            <a:avLst/>
          </a:prstGeom>
          <a:noFill/>
          <a:ln>
            <a:noFill/>
          </a:ln>
        </p:spPr>
        <p:txBody>
          <a:bodyPr anchorCtr="0" anchor="t" bIns="45700" lIns="91425" spcFirstLastPara="1" rIns="182875" wrap="square" tIns="45700">
            <a:noAutofit/>
          </a:bodyPr>
          <a:lstStyle>
            <a:lvl1pPr indent="-314325" lvl="0" marL="457200" marR="0" rtl="0" algn="l">
              <a:lnSpc>
                <a:spcPct val="100000"/>
              </a:lnSpc>
              <a:spcBef>
                <a:spcPts val="600"/>
              </a:spcBef>
              <a:spcAft>
                <a:spcPts val="0"/>
              </a:spcAft>
              <a:buClr>
                <a:schemeClr val="dk2"/>
              </a:buClr>
              <a:buSzPts val="1350"/>
              <a:buFont typeface="Noto Sans Symbols"/>
              <a:buChar char="▪"/>
              <a:defRPr b="0" i="0" sz="1500" u="none" cap="none" strike="noStrike">
                <a:solidFill>
                  <a:srgbClr val="000000"/>
                </a:solidFill>
                <a:latin typeface="Arial"/>
                <a:ea typeface="Arial"/>
                <a:cs typeface="Arial"/>
                <a:sym typeface="Arial"/>
              </a:defRPr>
            </a:lvl1pPr>
            <a:lvl2pPr indent="-317500" lvl="1" marL="914400" marR="0" rtl="0" algn="l">
              <a:lnSpc>
                <a:spcPct val="100000"/>
              </a:lnSpc>
              <a:spcBef>
                <a:spcPts val="600"/>
              </a:spcBef>
              <a:spcAft>
                <a:spcPts val="0"/>
              </a:spcAft>
              <a:buClr>
                <a:schemeClr val="dk2"/>
              </a:buClr>
              <a:buSzPts val="1400"/>
              <a:buFont typeface="Arial"/>
              <a:buChar char="•"/>
              <a:defRPr b="0" i="0" sz="1400" u="none" cap="none" strike="noStrike">
                <a:solidFill>
                  <a:srgbClr val="000000"/>
                </a:solidFill>
                <a:latin typeface="Arial"/>
                <a:ea typeface="Arial"/>
                <a:cs typeface="Arial"/>
                <a:sym typeface="Arial"/>
              </a:defRPr>
            </a:lvl2pPr>
            <a:lvl3pPr indent="-304800" lvl="2" marL="1371600" marR="0" rtl="0" algn="l">
              <a:lnSpc>
                <a:spcPct val="100000"/>
              </a:lnSpc>
              <a:spcBef>
                <a:spcPts val="3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298450" lvl="3" marL="1828800" marR="0" rtl="0" algn="l">
              <a:lnSpc>
                <a:spcPct val="100000"/>
              </a:lnSpc>
              <a:spcBef>
                <a:spcPts val="3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3" name="Google Shape;73;p55"/>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2400"/>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Blank Slide">
    <p:spTree>
      <p:nvGrpSpPr>
        <p:cNvPr id="74" name="Shape 74"/>
        <p:cNvGrpSpPr/>
        <p:nvPr/>
      </p:nvGrpSpPr>
      <p:grpSpPr>
        <a:xfrm>
          <a:off x="0" y="0"/>
          <a:ext cx="0" cy="0"/>
          <a:chOff x="0" y="0"/>
          <a:chExt cx="0" cy="0"/>
        </a:xfrm>
      </p:grpSpPr>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animated gradient" showMasterSp="0">
  <p:cSld name="5_Title Slide-animated gradient">
    <p:spTree>
      <p:nvGrpSpPr>
        <p:cNvPr id="75" name="Shape 75"/>
        <p:cNvGrpSpPr/>
        <p:nvPr/>
      </p:nvGrpSpPr>
      <p:grpSpPr>
        <a:xfrm>
          <a:off x="0" y="0"/>
          <a:ext cx="0" cy="0"/>
          <a:chOff x="0" y="0"/>
          <a:chExt cx="0" cy="0"/>
        </a:xfrm>
      </p:grpSpPr>
      <p:sp>
        <p:nvSpPr>
          <p:cNvPr id="76" name="Google Shape;76;p57"/>
          <p:cNvSpPr txBox="1"/>
          <p:nvPr>
            <p:ph idx="1" type="subTitle"/>
          </p:nvPr>
        </p:nvSpPr>
        <p:spPr>
          <a:xfrm>
            <a:off x="469496" y="3809526"/>
            <a:ext cx="4319105" cy="288131"/>
          </a:xfrm>
          <a:prstGeom prst="rect">
            <a:avLst/>
          </a:prstGeom>
          <a:noFill/>
          <a:ln>
            <a:noFill/>
          </a:ln>
        </p:spPr>
        <p:txBody>
          <a:bodyPr anchorCtr="0" anchor="b" bIns="45700" lIns="91400" spcFirstLastPara="1" rIns="91400" wrap="square" tIns="45700">
            <a:noAutofit/>
          </a:bodyPr>
          <a:lstStyle>
            <a:lvl1pPr lvl="0" marR="0" rtl="0" algn="l">
              <a:lnSpc>
                <a:spcPct val="95000"/>
              </a:lnSpc>
              <a:spcBef>
                <a:spcPts val="1075"/>
              </a:spcBef>
              <a:spcAft>
                <a:spcPts val="0"/>
              </a:spcAft>
              <a:buClr>
                <a:schemeClr val="dk2"/>
              </a:buClr>
              <a:buSzPts val="1080"/>
              <a:buFont typeface="Arial"/>
              <a:buNone/>
              <a:defRPr b="0" i="0" sz="1200" u="none" cap="none" strike="noStrike">
                <a:solidFill>
                  <a:schemeClr val="accent1"/>
                </a:solidFill>
                <a:latin typeface="Arial"/>
                <a:ea typeface="Arial"/>
                <a:cs typeface="Arial"/>
                <a:sym typeface="Arial"/>
              </a:defRPr>
            </a:lvl1pPr>
            <a:lvl2pPr lvl="1" marR="0" rtl="0" algn="ctr">
              <a:lnSpc>
                <a:spcPct val="95000"/>
              </a:lnSpc>
              <a:spcBef>
                <a:spcPts val="600"/>
              </a:spcBef>
              <a:spcAft>
                <a:spcPts val="0"/>
              </a:spcAft>
              <a:buClr>
                <a:schemeClr val="dk2"/>
              </a:buClr>
              <a:buSzPts val="1400"/>
              <a:buFont typeface="Arial"/>
              <a:buNone/>
              <a:defRPr b="0" i="0" sz="1400" u="none" cap="none" strike="noStrike">
                <a:solidFill>
                  <a:srgbClr val="98989A"/>
                </a:solidFill>
                <a:latin typeface="Arial"/>
                <a:ea typeface="Arial"/>
                <a:cs typeface="Arial"/>
                <a:sym typeface="Arial"/>
              </a:defRPr>
            </a:lvl2pPr>
            <a:lvl3pPr lvl="2" marR="0" rtl="0" algn="ctr">
              <a:lnSpc>
                <a:spcPct val="95000"/>
              </a:lnSpc>
              <a:spcBef>
                <a:spcPts val="625"/>
              </a:spcBef>
              <a:spcAft>
                <a:spcPts val="0"/>
              </a:spcAft>
              <a:buClr>
                <a:srgbClr val="98989A"/>
              </a:buClr>
              <a:buSzPts val="1200"/>
              <a:buFont typeface="Arial"/>
              <a:buNone/>
              <a:defRPr b="0" i="0" sz="1200" u="none" cap="none" strike="noStrike">
                <a:solidFill>
                  <a:srgbClr val="98989A"/>
                </a:solidFill>
                <a:latin typeface="Arial"/>
                <a:ea typeface="Arial"/>
                <a:cs typeface="Arial"/>
                <a:sym typeface="Arial"/>
              </a:defRPr>
            </a:lvl3pPr>
            <a:lvl4pPr lvl="3"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4pPr>
            <a:lvl5pPr lvl="4"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5pPr>
            <a:lvl6pPr lvl="5" marR="0" rtl="0" algn="ctr">
              <a:spcBef>
                <a:spcPts val="600"/>
              </a:spcBef>
              <a:spcAft>
                <a:spcPts val="0"/>
              </a:spcAft>
              <a:buClr>
                <a:srgbClr val="98989A"/>
              </a:buClr>
              <a:buSzPts val="900"/>
              <a:buFont typeface="Arial"/>
              <a:buNone/>
              <a:defRPr b="0" i="0" sz="900" u="none" cap="none" strike="noStrike">
                <a:solidFill>
                  <a:srgbClr val="98989A"/>
                </a:solidFill>
                <a:latin typeface="Arial"/>
                <a:ea typeface="Arial"/>
                <a:cs typeface="Arial"/>
                <a:sym typeface="Arial"/>
              </a:defRPr>
            </a:lvl6pPr>
            <a:lvl7pPr lvl="6" marR="0" rtl="0" algn="ctr">
              <a:spcBef>
                <a:spcPts val="600"/>
              </a:spcBef>
              <a:spcAft>
                <a:spcPts val="0"/>
              </a:spcAft>
              <a:buClr>
                <a:srgbClr val="98989A"/>
              </a:buClr>
              <a:buSzPts val="800"/>
              <a:buFont typeface="Arial"/>
              <a:buNone/>
              <a:defRPr b="0" i="0" sz="800" u="none" cap="none" strike="noStrike">
                <a:solidFill>
                  <a:srgbClr val="98989A"/>
                </a:solidFill>
                <a:latin typeface="Arial"/>
                <a:ea typeface="Arial"/>
                <a:cs typeface="Arial"/>
                <a:sym typeface="Arial"/>
              </a:defRPr>
            </a:lvl7pPr>
            <a:lvl8pPr lvl="7"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8pPr>
            <a:lvl9pPr lvl="8"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9pPr>
          </a:lstStyle>
          <a:p/>
        </p:txBody>
      </p:sp>
      <p:sp>
        <p:nvSpPr>
          <p:cNvPr id="77" name="Google Shape;77;p57"/>
          <p:cNvSpPr txBox="1"/>
          <p:nvPr>
            <p:ph idx="2" type="body"/>
          </p:nvPr>
        </p:nvSpPr>
        <p:spPr>
          <a:xfrm>
            <a:off x="469496" y="4049523"/>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1"/>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8" name="Google Shape;78;p57"/>
          <p:cNvSpPr txBox="1"/>
          <p:nvPr>
            <p:ph idx="3" type="body"/>
          </p:nvPr>
        </p:nvSpPr>
        <p:spPr>
          <a:xfrm>
            <a:off x="469496" y="4289520"/>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1"/>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grpSp>
        <p:nvGrpSpPr>
          <p:cNvPr id="79" name="Google Shape;79;p57"/>
          <p:cNvGrpSpPr/>
          <p:nvPr/>
        </p:nvGrpSpPr>
        <p:grpSpPr>
          <a:xfrm>
            <a:off x="492125" y="395288"/>
            <a:ext cx="796924" cy="423863"/>
            <a:chOff x="310" y="249"/>
            <a:chExt cx="502" cy="267"/>
          </a:xfrm>
        </p:grpSpPr>
        <p:sp>
          <p:nvSpPr>
            <p:cNvPr id="80" name="Google Shape;80;p57"/>
            <p:cNvSpPr/>
            <p:nvPr/>
          </p:nvSpPr>
          <p:spPr>
            <a:xfrm>
              <a:off x="452" y="426"/>
              <a:ext cx="22" cy="88"/>
            </a:xfrm>
            <a:prstGeom prst="rect">
              <a:avLst/>
            </a:pr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 name="Google Shape;81;p57"/>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57"/>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 name="Google Shape;83;p57"/>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 name="Google Shape;84;p57"/>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 name="Google Shape;85;p57"/>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 name="Google Shape;86;p57"/>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57"/>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 name="Google Shape;88;p57"/>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 name="Google Shape;89;p57"/>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57"/>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57"/>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57"/>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57"/>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rgbClr val="004C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94" name="Google Shape;94;p57"/>
          <p:cNvSpPr txBox="1"/>
          <p:nvPr>
            <p:ph idx="4" type="body"/>
          </p:nvPr>
        </p:nvSpPr>
        <p:spPr>
          <a:xfrm>
            <a:off x="463292" y="2872236"/>
            <a:ext cx="5925246" cy="29900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5000"/>
              </a:lnSpc>
              <a:spcBef>
                <a:spcPts val="62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5" name="Google Shape;95;p57"/>
          <p:cNvSpPr txBox="1"/>
          <p:nvPr>
            <p:ph type="ctrTitle"/>
          </p:nvPr>
        </p:nvSpPr>
        <p:spPr>
          <a:xfrm>
            <a:off x="425765" y="2300750"/>
            <a:ext cx="5955513" cy="644730"/>
          </a:xfrm>
          <a:prstGeom prst="rect">
            <a:avLst/>
          </a:prstGeom>
          <a:noFill/>
          <a:ln>
            <a:noFill/>
          </a:ln>
        </p:spPr>
        <p:txBody>
          <a:bodyPr anchorCtr="0" anchor="b" bIns="45700" lIns="91400" spcFirstLastPara="1" rIns="91400" wrap="square" tIns="45700">
            <a:noAutofit/>
          </a:bodyPr>
          <a:lstStyle>
            <a:lvl1pPr lvl="0" algn="l">
              <a:lnSpc>
                <a:spcPct val="90000"/>
              </a:lnSpc>
              <a:spcBef>
                <a:spcPts val="0"/>
              </a:spcBef>
              <a:spcAft>
                <a:spcPts val="0"/>
              </a:spcAft>
              <a:buClr>
                <a:schemeClr val="accent1"/>
              </a:buClr>
              <a:buSzPts val="3600"/>
              <a:buFont typeface="Arial"/>
              <a:buNone/>
              <a:defRPr b="0" i="0" sz="3600">
                <a:solidFill>
                  <a:schemeClr val="accent1"/>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transition spd="slow">
    <p:wipe dir="l"/>
  </p:transition>
  <p:extLst>
    <p:ext uri="{DCECCB84-F9BA-43D5-87BE-67443E8EF086}">
      <p15:sldGuideLst>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animated gradient" showMasterSp="0">
  <p:cSld name="6_Title Slide-animated gradient">
    <p:spTree>
      <p:nvGrpSpPr>
        <p:cNvPr id="96" name="Shape 96"/>
        <p:cNvGrpSpPr/>
        <p:nvPr/>
      </p:nvGrpSpPr>
      <p:grpSpPr>
        <a:xfrm>
          <a:off x="0" y="0"/>
          <a:ext cx="0" cy="0"/>
          <a:chOff x="0" y="0"/>
          <a:chExt cx="0" cy="0"/>
        </a:xfrm>
      </p:grpSpPr>
      <p:sp>
        <p:nvSpPr>
          <p:cNvPr id="97" name="Google Shape;97;p58"/>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58"/>
          <p:cNvSpPr txBox="1"/>
          <p:nvPr>
            <p:ph idx="1" type="subTitle"/>
          </p:nvPr>
        </p:nvSpPr>
        <p:spPr>
          <a:xfrm>
            <a:off x="469496" y="3809526"/>
            <a:ext cx="4319105" cy="288131"/>
          </a:xfrm>
          <a:prstGeom prst="rect">
            <a:avLst/>
          </a:prstGeom>
          <a:noFill/>
          <a:ln>
            <a:noFill/>
          </a:ln>
        </p:spPr>
        <p:txBody>
          <a:bodyPr anchorCtr="0" anchor="b" bIns="45700" lIns="91400" spcFirstLastPara="1" rIns="91400" wrap="square" tIns="45700">
            <a:noAutofit/>
          </a:bodyPr>
          <a:lstStyle>
            <a:lvl1pPr lvl="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lvl="1" marR="0" rtl="0" algn="ctr">
              <a:lnSpc>
                <a:spcPct val="95000"/>
              </a:lnSpc>
              <a:spcBef>
                <a:spcPts val="600"/>
              </a:spcBef>
              <a:spcAft>
                <a:spcPts val="0"/>
              </a:spcAft>
              <a:buClr>
                <a:schemeClr val="dk2"/>
              </a:buClr>
              <a:buSzPts val="1400"/>
              <a:buFont typeface="Arial"/>
              <a:buNone/>
              <a:defRPr b="0" i="0" sz="1400" u="none" cap="none" strike="noStrike">
                <a:solidFill>
                  <a:srgbClr val="98989A"/>
                </a:solidFill>
                <a:latin typeface="Arial"/>
                <a:ea typeface="Arial"/>
                <a:cs typeface="Arial"/>
                <a:sym typeface="Arial"/>
              </a:defRPr>
            </a:lvl2pPr>
            <a:lvl3pPr lvl="2" marR="0" rtl="0" algn="ctr">
              <a:lnSpc>
                <a:spcPct val="95000"/>
              </a:lnSpc>
              <a:spcBef>
                <a:spcPts val="625"/>
              </a:spcBef>
              <a:spcAft>
                <a:spcPts val="0"/>
              </a:spcAft>
              <a:buClr>
                <a:srgbClr val="98989A"/>
              </a:buClr>
              <a:buSzPts val="1200"/>
              <a:buFont typeface="Arial"/>
              <a:buNone/>
              <a:defRPr b="0" i="0" sz="1200" u="none" cap="none" strike="noStrike">
                <a:solidFill>
                  <a:srgbClr val="98989A"/>
                </a:solidFill>
                <a:latin typeface="Arial"/>
                <a:ea typeface="Arial"/>
                <a:cs typeface="Arial"/>
                <a:sym typeface="Arial"/>
              </a:defRPr>
            </a:lvl3pPr>
            <a:lvl4pPr lvl="3"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4pPr>
            <a:lvl5pPr lvl="4" marR="0" rtl="0" algn="ctr">
              <a:lnSpc>
                <a:spcPct val="95000"/>
              </a:lnSpc>
              <a:spcBef>
                <a:spcPts val="625"/>
              </a:spcBef>
              <a:spcAft>
                <a:spcPts val="0"/>
              </a:spcAft>
              <a:buClr>
                <a:srgbClr val="98989A"/>
              </a:buClr>
              <a:buSzPts val="1100"/>
              <a:buFont typeface="Arial"/>
              <a:buNone/>
              <a:defRPr b="0" i="0" sz="1100" u="none" cap="none" strike="noStrike">
                <a:solidFill>
                  <a:srgbClr val="98989A"/>
                </a:solidFill>
                <a:latin typeface="Arial"/>
                <a:ea typeface="Arial"/>
                <a:cs typeface="Arial"/>
                <a:sym typeface="Arial"/>
              </a:defRPr>
            </a:lvl5pPr>
            <a:lvl6pPr lvl="5" marR="0" rtl="0" algn="ctr">
              <a:spcBef>
                <a:spcPts val="600"/>
              </a:spcBef>
              <a:spcAft>
                <a:spcPts val="0"/>
              </a:spcAft>
              <a:buClr>
                <a:srgbClr val="98989A"/>
              </a:buClr>
              <a:buSzPts val="900"/>
              <a:buFont typeface="Arial"/>
              <a:buNone/>
              <a:defRPr b="0" i="0" sz="900" u="none" cap="none" strike="noStrike">
                <a:solidFill>
                  <a:srgbClr val="98989A"/>
                </a:solidFill>
                <a:latin typeface="Arial"/>
                <a:ea typeface="Arial"/>
                <a:cs typeface="Arial"/>
                <a:sym typeface="Arial"/>
              </a:defRPr>
            </a:lvl6pPr>
            <a:lvl7pPr lvl="6" marR="0" rtl="0" algn="ctr">
              <a:spcBef>
                <a:spcPts val="600"/>
              </a:spcBef>
              <a:spcAft>
                <a:spcPts val="0"/>
              </a:spcAft>
              <a:buClr>
                <a:srgbClr val="98989A"/>
              </a:buClr>
              <a:buSzPts val="800"/>
              <a:buFont typeface="Arial"/>
              <a:buNone/>
              <a:defRPr b="0" i="0" sz="800" u="none" cap="none" strike="noStrike">
                <a:solidFill>
                  <a:srgbClr val="98989A"/>
                </a:solidFill>
                <a:latin typeface="Arial"/>
                <a:ea typeface="Arial"/>
                <a:cs typeface="Arial"/>
                <a:sym typeface="Arial"/>
              </a:defRPr>
            </a:lvl7pPr>
            <a:lvl8pPr lvl="7"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8pPr>
            <a:lvl9pPr lvl="8" marR="0" rtl="0" algn="ctr">
              <a:spcBef>
                <a:spcPts val="300"/>
              </a:spcBef>
              <a:spcAft>
                <a:spcPts val="0"/>
              </a:spcAft>
              <a:buClr>
                <a:srgbClr val="98989A"/>
              </a:buClr>
              <a:buSzPts val="1500"/>
              <a:buFont typeface="Arial"/>
              <a:buNone/>
              <a:defRPr b="0" i="0" sz="1500" u="none" cap="none" strike="noStrike">
                <a:solidFill>
                  <a:srgbClr val="98989A"/>
                </a:solidFill>
                <a:latin typeface="Arial"/>
                <a:ea typeface="Arial"/>
                <a:cs typeface="Arial"/>
                <a:sym typeface="Arial"/>
              </a:defRPr>
            </a:lvl9pPr>
          </a:lstStyle>
          <a:p/>
        </p:txBody>
      </p:sp>
      <p:sp>
        <p:nvSpPr>
          <p:cNvPr id="99" name="Google Shape;99;p58"/>
          <p:cNvSpPr txBox="1"/>
          <p:nvPr>
            <p:ph idx="2" type="body"/>
          </p:nvPr>
        </p:nvSpPr>
        <p:spPr>
          <a:xfrm>
            <a:off x="469496" y="4049523"/>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0" name="Google Shape;100;p58"/>
          <p:cNvSpPr txBox="1"/>
          <p:nvPr>
            <p:ph idx="3" type="body"/>
          </p:nvPr>
        </p:nvSpPr>
        <p:spPr>
          <a:xfrm>
            <a:off x="469496" y="4289520"/>
            <a:ext cx="4319105" cy="28813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080"/>
              <a:buFont typeface="Arial"/>
              <a:buNone/>
              <a:defRPr b="0" i="0" sz="1200" u="none" cap="none" strike="noStrike">
                <a:solidFill>
                  <a:schemeClr val="accent5"/>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500"/>
              <a:buFont typeface="Arial"/>
              <a:buNone/>
              <a:defRPr b="0" i="0" sz="1500" u="none" cap="none" strike="noStrike">
                <a:solidFill>
                  <a:schemeClr val="lt1"/>
                </a:solidFill>
                <a:latin typeface="Arial"/>
                <a:ea typeface="Arial"/>
                <a:cs typeface="Arial"/>
                <a:sym typeface="Arial"/>
              </a:defRPr>
            </a:lvl2pPr>
            <a:lvl3pPr indent="-228600" lvl="2" marL="13716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4pPr>
            <a:lvl5pPr indent="-228600" lvl="4" marL="2286000" marR="0" rtl="0" algn="l">
              <a:lnSpc>
                <a:spcPct val="95000"/>
              </a:lnSpc>
              <a:spcBef>
                <a:spcPts val="62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grpSp>
        <p:nvGrpSpPr>
          <p:cNvPr id="101" name="Google Shape;101;p58"/>
          <p:cNvGrpSpPr/>
          <p:nvPr/>
        </p:nvGrpSpPr>
        <p:grpSpPr>
          <a:xfrm>
            <a:off x="492125" y="395288"/>
            <a:ext cx="796924" cy="423863"/>
            <a:chOff x="310" y="249"/>
            <a:chExt cx="502" cy="267"/>
          </a:xfrm>
        </p:grpSpPr>
        <p:sp>
          <p:nvSpPr>
            <p:cNvPr id="102" name="Google Shape;102;p58"/>
            <p:cNvSpPr/>
            <p:nvPr/>
          </p:nvSpPr>
          <p:spPr>
            <a:xfrm>
              <a:off x="452" y="426"/>
              <a:ext cx="22" cy="88"/>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58"/>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58"/>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58"/>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 name="Google Shape;106;p58"/>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58"/>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58"/>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58"/>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58"/>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58"/>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58"/>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58"/>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58"/>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58"/>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6" name="Google Shape;116;p58"/>
          <p:cNvSpPr txBox="1"/>
          <p:nvPr>
            <p:ph idx="4" type="body"/>
          </p:nvPr>
        </p:nvSpPr>
        <p:spPr>
          <a:xfrm>
            <a:off x="463292" y="2872236"/>
            <a:ext cx="5925246" cy="299001"/>
          </a:xfrm>
          <a:prstGeom prst="rect">
            <a:avLst/>
          </a:prstGeom>
          <a:noFill/>
          <a:ln>
            <a:noFill/>
          </a:ln>
        </p:spPr>
        <p:txBody>
          <a:bodyPr anchorCtr="0" anchor="t"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lt2"/>
                </a:solidFill>
                <a:latin typeface="Arial"/>
                <a:ea typeface="Arial"/>
                <a:cs typeface="Arial"/>
                <a:sym typeface="Arial"/>
              </a:defRPr>
            </a:lvl1pPr>
            <a:lvl2pPr indent="-228600" lvl="1" marL="914400" marR="0" rtl="0" algn="l">
              <a:lnSpc>
                <a:spcPct val="95000"/>
              </a:lnSpc>
              <a:spcBef>
                <a:spcPts val="600"/>
              </a:spcBef>
              <a:spcAft>
                <a:spcPts val="0"/>
              </a:spcAft>
              <a:buClr>
                <a:schemeClr val="dk2"/>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5000"/>
              </a:lnSpc>
              <a:spcBef>
                <a:spcPts val="62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95000"/>
              </a:lnSpc>
              <a:spcBef>
                <a:spcPts val="625"/>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7" name="Google Shape;117;p58"/>
          <p:cNvSpPr txBox="1"/>
          <p:nvPr>
            <p:ph type="ctrTitle"/>
          </p:nvPr>
        </p:nvSpPr>
        <p:spPr>
          <a:xfrm>
            <a:off x="425765" y="2300750"/>
            <a:ext cx="5955513" cy="644730"/>
          </a:xfrm>
          <a:prstGeom prst="rect">
            <a:avLst/>
          </a:prstGeom>
          <a:noFill/>
          <a:ln>
            <a:noFill/>
          </a:ln>
        </p:spPr>
        <p:txBody>
          <a:bodyPr anchorCtr="0" anchor="b" bIns="45700" lIns="91400" spcFirstLastPara="1" rIns="91400" wrap="square" tIns="45700">
            <a:noAutofit/>
          </a:bodyPr>
          <a:lstStyle>
            <a:lvl1pPr lvl="0" algn="l">
              <a:lnSpc>
                <a:spcPct val="90000"/>
              </a:lnSpc>
              <a:spcBef>
                <a:spcPts val="0"/>
              </a:spcBef>
              <a:spcAft>
                <a:spcPts val="0"/>
              </a:spcAft>
              <a:buClr>
                <a:srgbClr val="38C6F4"/>
              </a:buClr>
              <a:buSzPts val="3600"/>
              <a:buFont typeface="Arial"/>
              <a:buNone/>
              <a:defRPr b="0" i="0" sz="3600">
                <a:solidFill>
                  <a:srgbClr val="38C6F4"/>
                </a:solidFill>
                <a:latin typeface="Arial"/>
                <a:ea typeface="Arial"/>
                <a:cs typeface="Arial"/>
                <a:sym typeface="Aria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transition spd="slow">
    <p:wipe dir="l"/>
  </p:transition>
  <p:extLst>
    <p:ext uri="{DCECCB84-F9BA-43D5-87BE-67443E8EF086}">
      <p15:sldGuideLst>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_Slide" showMasterSp="0">
  <p:cSld name="Multi_Slide">
    <p:spTree>
      <p:nvGrpSpPr>
        <p:cNvPr id="118" name="Shape 118"/>
        <p:cNvGrpSpPr/>
        <p:nvPr/>
      </p:nvGrpSpPr>
      <p:grpSpPr>
        <a:xfrm>
          <a:off x="0" y="0"/>
          <a:ext cx="0" cy="0"/>
          <a:chOff x="0" y="0"/>
          <a:chExt cx="0" cy="0"/>
        </a:xfrm>
      </p:grpSpPr>
      <p:sp>
        <p:nvSpPr>
          <p:cNvPr id="119" name="Google Shape;119;p59"/>
          <p:cNvSpPr txBox="1"/>
          <p:nvPr>
            <p:ph idx="1" type="body"/>
          </p:nvPr>
        </p:nvSpPr>
        <p:spPr>
          <a:xfrm>
            <a:off x="474662" y="1347788"/>
            <a:ext cx="8280057" cy="3073946"/>
          </a:xfrm>
          <a:prstGeom prst="rect">
            <a:avLst/>
          </a:prstGeom>
          <a:noFill/>
          <a:ln>
            <a:noFill/>
          </a:ln>
        </p:spPr>
        <p:txBody>
          <a:bodyPr anchorCtr="0" anchor="t" bIns="45700" lIns="91400" spcFirstLastPara="1" rIns="91400" wrap="square" tIns="45700">
            <a:noAutofit/>
          </a:bodyPr>
          <a:lstStyle>
            <a:lvl1pPr indent="-228600" lvl="0" marL="4572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95000"/>
              </a:lnSpc>
              <a:spcBef>
                <a:spcPts val="625"/>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95000"/>
              </a:lnSpc>
              <a:spcBef>
                <a:spcPts val="625"/>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0" name="Google Shape;120;p59"/>
          <p:cNvSpPr txBox="1"/>
          <p:nvPr>
            <p:ph type="title"/>
          </p:nvPr>
        </p:nvSpPr>
        <p:spPr>
          <a:xfrm>
            <a:off x="437766" y="341313"/>
            <a:ext cx="8345488" cy="731837"/>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rgbClr val="004C69"/>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ircled_Bullets" showMasterSp="0">
  <p:cSld name="2_Circled_Bullets">
    <p:spTree>
      <p:nvGrpSpPr>
        <p:cNvPr id="121" name="Shape 121"/>
        <p:cNvGrpSpPr/>
        <p:nvPr/>
      </p:nvGrpSpPr>
      <p:grpSpPr>
        <a:xfrm>
          <a:off x="0" y="0"/>
          <a:ext cx="0" cy="0"/>
          <a:chOff x="0" y="0"/>
          <a:chExt cx="0" cy="0"/>
        </a:xfrm>
      </p:grpSpPr>
      <p:sp>
        <p:nvSpPr>
          <p:cNvPr id="122" name="Google Shape;122;p60"/>
          <p:cNvSpPr txBox="1"/>
          <p:nvPr>
            <p:ph type="title"/>
          </p:nvPr>
        </p:nvSpPr>
        <p:spPr>
          <a:xfrm>
            <a:off x="438150" y="341313"/>
            <a:ext cx="8345488" cy="731837"/>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chemeClr val="accent1"/>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123" name="Google Shape;123;p60"/>
          <p:cNvSpPr/>
          <p:nvPr/>
        </p:nvSpPr>
        <p:spPr>
          <a:xfrm>
            <a:off x="575610" y="2552550"/>
            <a:ext cx="698624" cy="698624"/>
          </a:xfrm>
          <a:prstGeom prst="ellipse">
            <a:avLst/>
          </a:prstGeom>
          <a:solidFill>
            <a:schemeClr val="lt2"/>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rgbClr val="FFFFFF"/>
              </a:solidFill>
              <a:latin typeface="Arial"/>
              <a:ea typeface="Arial"/>
              <a:cs typeface="Arial"/>
              <a:sym typeface="Arial"/>
            </a:endParaRPr>
          </a:p>
        </p:txBody>
      </p:sp>
      <p:sp>
        <p:nvSpPr>
          <p:cNvPr id="124" name="Google Shape;124;p60"/>
          <p:cNvSpPr/>
          <p:nvPr/>
        </p:nvSpPr>
        <p:spPr>
          <a:xfrm>
            <a:off x="575610" y="1426607"/>
            <a:ext cx="698624" cy="698624"/>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Arial"/>
              <a:ea typeface="Arial"/>
              <a:cs typeface="Arial"/>
              <a:sym typeface="Arial"/>
            </a:endParaRPr>
          </a:p>
        </p:txBody>
      </p:sp>
      <p:sp>
        <p:nvSpPr>
          <p:cNvPr id="125" name="Google Shape;125;p60"/>
          <p:cNvSpPr/>
          <p:nvPr/>
        </p:nvSpPr>
        <p:spPr>
          <a:xfrm>
            <a:off x="575610" y="3653093"/>
            <a:ext cx="698624" cy="698624"/>
          </a:xfrm>
          <a:prstGeom prst="ellipse">
            <a:avLst/>
          </a:prstGeom>
          <a:solidFill>
            <a:schemeClr val="accent5"/>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rgbClr val="049FD9"/>
              </a:solidFill>
              <a:latin typeface="Arial"/>
              <a:ea typeface="Arial"/>
              <a:cs typeface="Arial"/>
              <a:sym typeface="Arial"/>
            </a:endParaRPr>
          </a:p>
        </p:txBody>
      </p:sp>
      <p:sp>
        <p:nvSpPr>
          <p:cNvPr id="126" name="Google Shape;126;p60"/>
          <p:cNvSpPr txBox="1"/>
          <p:nvPr>
            <p:ph idx="1" type="body"/>
          </p:nvPr>
        </p:nvSpPr>
        <p:spPr>
          <a:xfrm>
            <a:off x="1365250" y="1432522"/>
            <a:ext cx="5473700" cy="693381"/>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7" name="Google Shape;127;p60"/>
          <p:cNvSpPr txBox="1"/>
          <p:nvPr>
            <p:ph idx="2" type="body"/>
          </p:nvPr>
        </p:nvSpPr>
        <p:spPr>
          <a:xfrm>
            <a:off x="1365250" y="2557793"/>
            <a:ext cx="5473700" cy="693381"/>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8" name="Google Shape;128;p60"/>
          <p:cNvSpPr txBox="1"/>
          <p:nvPr>
            <p:ph idx="3" type="body"/>
          </p:nvPr>
        </p:nvSpPr>
        <p:spPr>
          <a:xfrm>
            <a:off x="1365250" y="3653093"/>
            <a:ext cx="5473700" cy="693381"/>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9" name="Google Shape;129;p60"/>
          <p:cNvSpPr txBox="1"/>
          <p:nvPr>
            <p:ph idx="4" type="body"/>
          </p:nvPr>
        </p:nvSpPr>
        <p:spPr>
          <a:xfrm>
            <a:off x="575610" y="2552550"/>
            <a:ext cx="698624" cy="693381"/>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0" name="Google Shape;130;p60"/>
          <p:cNvSpPr txBox="1"/>
          <p:nvPr>
            <p:ph idx="5" type="body"/>
          </p:nvPr>
        </p:nvSpPr>
        <p:spPr>
          <a:xfrm>
            <a:off x="575611" y="3651140"/>
            <a:ext cx="698624" cy="693381"/>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1" name="Google Shape;131;p60"/>
          <p:cNvSpPr txBox="1"/>
          <p:nvPr>
            <p:ph idx="6" type="body"/>
          </p:nvPr>
        </p:nvSpPr>
        <p:spPr>
          <a:xfrm>
            <a:off x="575610" y="1427248"/>
            <a:ext cx="698624" cy="693381"/>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3600"/>
              <a:buFont typeface="Arial"/>
              <a:buNone/>
              <a:defRPr b="0" i="0" sz="4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slow">
    <p:wipe dir="l"/>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ircled_Bullets" showMasterSp="0">
  <p:cSld name="5_Circled_Bullets">
    <p:spTree>
      <p:nvGrpSpPr>
        <p:cNvPr id="132" name="Shape 132"/>
        <p:cNvGrpSpPr/>
        <p:nvPr/>
      </p:nvGrpSpPr>
      <p:grpSpPr>
        <a:xfrm>
          <a:off x="0" y="0"/>
          <a:ext cx="0" cy="0"/>
          <a:chOff x="0" y="0"/>
          <a:chExt cx="0" cy="0"/>
        </a:xfrm>
      </p:grpSpPr>
      <p:sp>
        <p:nvSpPr>
          <p:cNvPr id="133" name="Google Shape;133;p61"/>
          <p:cNvSpPr txBox="1"/>
          <p:nvPr>
            <p:ph type="title"/>
          </p:nvPr>
        </p:nvSpPr>
        <p:spPr>
          <a:xfrm>
            <a:off x="438150" y="341313"/>
            <a:ext cx="8345488" cy="731837"/>
          </a:xfrm>
          <a:prstGeom prst="rect">
            <a:avLst/>
          </a:prstGeom>
          <a:noFill/>
          <a:ln>
            <a:noFill/>
          </a:ln>
        </p:spPr>
        <p:txBody>
          <a:bodyPr anchorCtr="0" anchor="ctr" bIns="45700" lIns="91400" spcFirstLastPara="1" rIns="91400" wrap="square" tIns="45700">
            <a:noAutofit/>
          </a:bodyPr>
          <a:lstStyle>
            <a:lvl1pPr lvl="0" algn="l">
              <a:lnSpc>
                <a:spcPct val="80000"/>
              </a:lnSpc>
              <a:spcBef>
                <a:spcPts val="0"/>
              </a:spcBef>
              <a:spcAft>
                <a:spcPts val="0"/>
              </a:spcAft>
              <a:buSzPts val="1400"/>
              <a:buNone/>
              <a:defRPr>
                <a:solidFill>
                  <a:schemeClr val="accent1"/>
                </a:solidFill>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134" name="Google Shape;134;p61"/>
          <p:cNvSpPr/>
          <p:nvPr/>
        </p:nvSpPr>
        <p:spPr>
          <a:xfrm>
            <a:off x="575611" y="1979318"/>
            <a:ext cx="464815" cy="464815"/>
          </a:xfrm>
          <a:prstGeom prst="ellipse">
            <a:avLst/>
          </a:prstGeom>
          <a:solidFill>
            <a:srgbClr val="38C6F4"/>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accent5"/>
              </a:solidFill>
              <a:latin typeface="Arial"/>
              <a:ea typeface="Arial"/>
              <a:cs typeface="Arial"/>
              <a:sym typeface="Arial"/>
            </a:endParaRPr>
          </a:p>
        </p:txBody>
      </p:sp>
      <p:sp>
        <p:nvSpPr>
          <p:cNvPr id="135" name="Google Shape;135;p61"/>
          <p:cNvSpPr/>
          <p:nvPr/>
        </p:nvSpPr>
        <p:spPr>
          <a:xfrm>
            <a:off x="575610" y="1328927"/>
            <a:ext cx="464815" cy="464815"/>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accent5"/>
              </a:solidFill>
              <a:latin typeface="Arial"/>
              <a:ea typeface="Arial"/>
              <a:cs typeface="Arial"/>
              <a:sym typeface="Arial"/>
            </a:endParaRPr>
          </a:p>
        </p:txBody>
      </p:sp>
      <p:sp>
        <p:nvSpPr>
          <p:cNvPr id="136" name="Google Shape;136;p61"/>
          <p:cNvSpPr/>
          <p:nvPr/>
        </p:nvSpPr>
        <p:spPr>
          <a:xfrm>
            <a:off x="575611" y="2627446"/>
            <a:ext cx="464815" cy="464815"/>
          </a:xfrm>
          <a:prstGeom prst="ellipse">
            <a:avLst/>
          </a:prstGeom>
          <a:solidFill>
            <a:schemeClr val="lt2"/>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accent5"/>
              </a:solidFill>
              <a:latin typeface="Arial"/>
              <a:ea typeface="Arial"/>
              <a:cs typeface="Arial"/>
              <a:sym typeface="Arial"/>
            </a:endParaRPr>
          </a:p>
        </p:txBody>
      </p:sp>
      <p:sp>
        <p:nvSpPr>
          <p:cNvPr id="137" name="Google Shape;137;p61"/>
          <p:cNvSpPr txBox="1"/>
          <p:nvPr>
            <p:ph idx="1" type="body"/>
          </p:nvPr>
        </p:nvSpPr>
        <p:spPr>
          <a:xfrm>
            <a:off x="1172384" y="1334842"/>
            <a:ext cx="5678748"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8" name="Google Shape;138;p61"/>
          <p:cNvSpPr txBox="1"/>
          <p:nvPr>
            <p:ph idx="2" type="body"/>
          </p:nvPr>
        </p:nvSpPr>
        <p:spPr>
          <a:xfrm>
            <a:off x="1172385" y="1984561"/>
            <a:ext cx="5678748"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9" name="Google Shape;139;p61"/>
          <p:cNvSpPr txBox="1"/>
          <p:nvPr>
            <p:ph idx="3" type="body"/>
          </p:nvPr>
        </p:nvSpPr>
        <p:spPr>
          <a:xfrm>
            <a:off x="1172385" y="2627446"/>
            <a:ext cx="5678748"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0" name="Google Shape;140;p61"/>
          <p:cNvSpPr txBox="1"/>
          <p:nvPr>
            <p:ph idx="4" type="body"/>
          </p:nvPr>
        </p:nvSpPr>
        <p:spPr>
          <a:xfrm>
            <a:off x="575611" y="1327521"/>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800"/>
              <a:buFont typeface="Arial"/>
              <a:buNone/>
              <a:defRPr b="0" i="0" sz="2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1" name="Google Shape;141;p61"/>
          <p:cNvSpPr txBox="1"/>
          <p:nvPr>
            <p:ph idx="5" type="body"/>
          </p:nvPr>
        </p:nvSpPr>
        <p:spPr>
          <a:xfrm>
            <a:off x="575611" y="1979318"/>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800"/>
              <a:buFont typeface="Arial"/>
              <a:buNone/>
              <a:defRPr b="0" i="0" sz="2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2" name="Google Shape;142;p61"/>
          <p:cNvSpPr txBox="1"/>
          <p:nvPr>
            <p:ph idx="6" type="body"/>
          </p:nvPr>
        </p:nvSpPr>
        <p:spPr>
          <a:xfrm>
            <a:off x="575612" y="2625493"/>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800"/>
              <a:buFont typeface="Arial"/>
              <a:buNone/>
              <a:defRPr b="0" i="0" sz="2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3" name="Google Shape;143;p61"/>
          <p:cNvSpPr/>
          <p:nvPr/>
        </p:nvSpPr>
        <p:spPr>
          <a:xfrm>
            <a:off x="575612" y="3274581"/>
            <a:ext cx="464815" cy="464815"/>
          </a:xfrm>
          <a:prstGeom prst="ellipse">
            <a:avLst/>
          </a:prstGeom>
          <a:solidFill>
            <a:schemeClr val="accent6"/>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accent5"/>
              </a:solidFill>
              <a:latin typeface="Arial"/>
              <a:ea typeface="Arial"/>
              <a:cs typeface="Arial"/>
              <a:sym typeface="Arial"/>
            </a:endParaRPr>
          </a:p>
        </p:txBody>
      </p:sp>
      <p:sp>
        <p:nvSpPr>
          <p:cNvPr id="144" name="Google Shape;144;p61"/>
          <p:cNvSpPr txBox="1"/>
          <p:nvPr>
            <p:ph idx="7" type="body"/>
          </p:nvPr>
        </p:nvSpPr>
        <p:spPr>
          <a:xfrm>
            <a:off x="1172386" y="3274581"/>
            <a:ext cx="5678748"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5" name="Google Shape;145;p61"/>
          <p:cNvSpPr txBox="1"/>
          <p:nvPr>
            <p:ph idx="8" type="body"/>
          </p:nvPr>
        </p:nvSpPr>
        <p:spPr>
          <a:xfrm>
            <a:off x="575613" y="3272628"/>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800"/>
              <a:buFont typeface="Arial"/>
              <a:buNone/>
              <a:defRPr b="0" i="0" sz="2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6" name="Google Shape;146;p61"/>
          <p:cNvSpPr/>
          <p:nvPr/>
        </p:nvSpPr>
        <p:spPr>
          <a:xfrm>
            <a:off x="575613" y="3921716"/>
            <a:ext cx="464815" cy="464815"/>
          </a:xfrm>
          <a:prstGeom prst="ellipse">
            <a:avLst/>
          </a:prstGeom>
          <a:solidFill>
            <a:srgbClr val="00394F"/>
          </a:solidFill>
          <a:ln>
            <a:noFill/>
          </a:ln>
        </p:spPr>
        <p:txBody>
          <a:bodyPr anchorCtr="0" anchor="ctr" bIns="91425" lIns="91425" spcFirstLastPara="1" rIns="91425" wrap="square" tIns="45700">
            <a:noAutofit/>
          </a:bodyPr>
          <a:lstStyle/>
          <a:p>
            <a:pPr indent="0" lvl="0" marL="0" marR="0" rtl="0" algn="ctr">
              <a:spcBef>
                <a:spcPts val="0"/>
              </a:spcBef>
              <a:spcAft>
                <a:spcPts val="0"/>
              </a:spcAft>
              <a:buNone/>
            </a:pPr>
            <a:r>
              <a:t/>
            </a:r>
            <a:endParaRPr sz="4000">
              <a:solidFill>
                <a:schemeClr val="accent5"/>
              </a:solidFill>
              <a:latin typeface="Arial"/>
              <a:ea typeface="Arial"/>
              <a:cs typeface="Arial"/>
              <a:sym typeface="Arial"/>
            </a:endParaRPr>
          </a:p>
        </p:txBody>
      </p:sp>
      <p:sp>
        <p:nvSpPr>
          <p:cNvPr id="147" name="Google Shape;147;p61"/>
          <p:cNvSpPr txBox="1"/>
          <p:nvPr>
            <p:ph idx="9" type="body"/>
          </p:nvPr>
        </p:nvSpPr>
        <p:spPr>
          <a:xfrm>
            <a:off x="1172387" y="3921716"/>
            <a:ext cx="5678748" cy="461327"/>
          </a:xfrm>
          <a:prstGeom prst="rect">
            <a:avLst/>
          </a:prstGeom>
          <a:noFill/>
          <a:ln>
            <a:noFill/>
          </a:ln>
        </p:spPr>
        <p:txBody>
          <a:bodyPr anchorCtr="0" anchor="ctr" bIns="45700" lIns="91400" spcFirstLastPara="1" rIns="91400" wrap="square" tIns="45700">
            <a:noAutofit/>
          </a:bodyPr>
          <a:lstStyle>
            <a:lvl1pPr indent="-228600" lvl="0" marL="457200" marR="0" rtl="0" algn="l">
              <a:lnSpc>
                <a:spcPct val="95000"/>
              </a:lnSpc>
              <a:spcBef>
                <a:spcPts val="1075"/>
              </a:spcBef>
              <a:spcAft>
                <a:spcPts val="0"/>
              </a:spcAft>
              <a:buClr>
                <a:schemeClr val="dk2"/>
              </a:buClr>
              <a:buSzPts val="1800"/>
              <a:buFont typeface="Arial"/>
              <a:buNone/>
              <a:defRPr b="0" i="0" sz="2000" u="none" cap="none" strike="noStrike">
                <a:solidFill>
                  <a:schemeClr val="accent1"/>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8" name="Google Shape;148;p61"/>
          <p:cNvSpPr txBox="1"/>
          <p:nvPr>
            <p:ph idx="13" type="body"/>
          </p:nvPr>
        </p:nvSpPr>
        <p:spPr>
          <a:xfrm>
            <a:off x="575614" y="3919763"/>
            <a:ext cx="464815" cy="461327"/>
          </a:xfrm>
          <a:prstGeom prst="rect">
            <a:avLst/>
          </a:prstGeom>
          <a:noFill/>
          <a:ln>
            <a:noFill/>
          </a:ln>
        </p:spPr>
        <p:txBody>
          <a:bodyPr anchorCtr="0" anchor="ctr" bIns="45700" lIns="91400" spcFirstLastPara="1" rIns="91400" wrap="square" tIns="45700">
            <a:noAutofit/>
          </a:bodyPr>
          <a:lstStyle>
            <a:lvl1pPr indent="-228600" lvl="0" marL="457200" marR="0" rtl="0" algn="ctr">
              <a:lnSpc>
                <a:spcPct val="95000"/>
              </a:lnSpc>
              <a:spcBef>
                <a:spcPts val="1075"/>
              </a:spcBef>
              <a:spcAft>
                <a:spcPts val="0"/>
              </a:spcAft>
              <a:buClr>
                <a:schemeClr val="dk2"/>
              </a:buClr>
              <a:buSzPts val="1800"/>
              <a:buFont typeface="Arial"/>
              <a:buNone/>
              <a:defRPr b="0" i="0" sz="2000" u="none" cap="none" strike="noStrike">
                <a:solidFill>
                  <a:srgbClr val="FFFFFF"/>
                </a:solidFill>
                <a:latin typeface="Arial"/>
                <a:ea typeface="Arial"/>
                <a:cs typeface="Arial"/>
                <a:sym typeface="Arial"/>
              </a:defRPr>
            </a:lvl1pPr>
            <a:lvl2pPr indent="-317500" lvl="1" marL="914400" marR="0" rtl="0" algn="l">
              <a:lnSpc>
                <a:spcPct val="95000"/>
              </a:lnSpc>
              <a:spcBef>
                <a:spcPts val="600"/>
              </a:spcBef>
              <a:spcAft>
                <a:spcPts val="0"/>
              </a:spcAft>
              <a:buClr>
                <a:schemeClr val="dk2"/>
              </a:buClr>
              <a:buSzPts val="1400"/>
              <a:buFont typeface="Arial"/>
              <a:buChar char="•"/>
              <a:defRPr b="0" i="0" sz="1400" u="none" cap="none" strike="noStrike">
                <a:solidFill>
                  <a:srgbClr val="FFFFFF"/>
                </a:solidFill>
                <a:latin typeface="Arial"/>
                <a:ea typeface="Arial"/>
                <a:cs typeface="Arial"/>
                <a:sym typeface="Arial"/>
              </a:defRPr>
            </a:lvl2pPr>
            <a:lvl3pPr indent="-304800" lvl="2" marL="1371600" marR="0" rtl="0" algn="l">
              <a:lnSpc>
                <a:spcPct val="95000"/>
              </a:lnSpc>
              <a:spcBef>
                <a:spcPts val="625"/>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4pPr>
            <a:lvl5pPr indent="-298450" lvl="4" marL="2286000" marR="0" rtl="0" algn="l">
              <a:lnSpc>
                <a:spcPct val="95000"/>
              </a:lnSpc>
              <a:spcBef>
                <a:spcPts val="625"/>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5pPr>
            <a:lvl6pPr indent="-285750" lvl="5" marL="27432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79400" lvl="6" marL="32004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slow">
    <p:wipe dir="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2"/>
          <p:cNvSpPr txBox="1"/>
          <p:nvPr>
            <p:ph type="title"/>
          </p:nvPr>
        </p:nvSpPr>
        <p:spPr>
          <a:xfrm>
            <a:off x="438150" y="341313"/>
            <a:ext cx="8345488" cy="731837"/>
          </a:xfrm>
          <a:prstGeom prst="rect">
            <a:avLst/>
          </a:prstGeom>
          <a:noFill/>
          <a:ln>
            <a:noFill/>
          </a:ln>
        </p:spPr>
        <p:txBody>
          <a:bodyPr anchorCtr="0" anchor="ctr" bIns="45700" lIns="91400" spcFirstLastPara="1" rIns="91400" wrap="square" tIns="45700">
            <a:noAutofit/>
          </a:bodyPr>
          <a:lstStyle>
            <a:lvl1pPr lvl="0" marR="0" rtl="0" algn="l">
              <a:lnSpc>
                <a:spcPct val="80000"/>
              </a:lnSpc>
              <a:spcBef>
                <a:spcPts val="0"/>
              </a:spcBef>
              <a:spcAft>
                <a:spcPts val="0"/>
              </a:spcAft>
              <a:buSzPts val="1400"/>
              <a:buNone/>
              <a:defRPr b="0" i="0" sz="3200" u="none" cap="none" strike="noStrike">
                <a:solidFill>
                  <a:schemeClr val="accent4"/>
                </a:solidFill>
                <a:latin typeface="Arial"/>
                <a:ea typeface="Arial"/>
                <a:cs typeface="Arial"/>
                <a:sym typeface="Arial"/>
              </a:defRPr>
            </a:lvl1pPr>
            <a:lvl2pPr lvl="1"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2pPr>
            <a:lvl3pPr lvl="2"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3pPr>
            <a:lvl4pPr lvl="3"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4pPr>
            <a:lvl5pPr lvl="4"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5pPr>
            <a:lvl6pPr lvl="5"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6pPr>
            <a:lvl7pPr lvl="6"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7pPr>
            <a:lvl8pPr lvl="7"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8pPr>
            <a:lvl9pPr lvl="8" marR="0" rtl="0" algn="l">
              <a:lnSpc>
                <a:spcPct val="80000"/>
              </a:lnSpc>
              <a:spcBef>
                <a:spcPts val="0"/>
              </a:spcBef>
              <a:spcAft>
                <a:spcPts val="0"/>
              </a:spcAft>
              <a:buSzPts val="1400"/>
              <a:buNone/>
              <a:defRPr b="0" i="0" sz="3200" u="none" cap="none" strike="noStrike">
                <a:solidFill>
                  <a:srgbClr val="676767"/>
                </a:solidFill>
                <a:latin typeface="Arial"/>
                <a:ea typeface="Arial"/>
                <a:cs typeface="Arial"/>
                <a:sym typeface="Arial"/>
              </a:defRPr>
            </a:lvl9pPr>
          </a:lstStyle>
          <a:p/>
        </p:txBody>
      </p:sp>
      <p:sp>
        <p:nvSpPr>
          <p:cNvPr id="11" name="Google Shape;11;p52"/>
          <p:cNvSpPr/>
          <p:nvPr/>
        </p:nvSpPr>
        <p:spPr>
          <a:xfrm>
            <a:off x="8515707" y="4742907"/>
            <a:ext cx="218414" cy="154518"/>
          </a:xfrm>
          <a:prstGeom prst="rect">
            <a:avLst/>
          </a:prstGeom>
          <a:noFill/>
          <a:ln>
            <a:noFill/>
          </a:ln>
        </p:spPr>
        <p:txBody>
          <a:bodyPr anchorCtr="0" anchor="b" bIns="30775" lIns="61575" spcFirstLastPara="1" rIns="61575" wrap="square" tIns="30775">
            <a:spAutoFit/>
          </a:bodyPr>
          <a:lstStyle/>
          <a:p>
            <a:pPr indent="0" lvl="0" marL="0" marR="0" rtl="0" algn="r">
              <a:spcBef>
                <a:spcPts val="0"/>
              </a:spcBef>
              <a:spcAft>
                <a:spcPts val="0"/>
              </a:spcAft>
              <a:buNone/>
            </a:pPr>
            <a:fld id="{00000000-1234-1234-1234-123412341234}" type="slidenum">
              <a:rPr b="0" i="0" lang="en-US" sz="600" u="none" cap="none" strike="noStrike">
                <a:solidFill>
                  <a:srgbClr val="D8D8D8"/>
                </a:solidFill>
                <a:latin typeface="Arial"/>
                <a:ea typeface="Arial"/>
                <a:cs typeface="Arial"/>
                <a:sym typeface="Arial"/>
              </a:rPr>
              <a:t>‹#›</a:t>
            </a:fld>
            <a:endParaRPr b="0" i="0" sz="600" u="none" cap="none" strike="noStrike">
              <a:solidFill>
                <a:srgbClr val="D8D8D8"/>
              </a:solidFill>
              <a:latin typeface="Arial"/>
              <a:ea typeface="Arial"/>
              <a:cs typeface="Arial"/>
              <a:sym typeface="Arial"/>
            </a:endParaRPr>
          </a:p>
        </p:txBody>
      </p:sp>
      <p:sp>
        <p:nvSpPr>
          <p:cNvPr id="12" name="Google Shape;12;p52"/>
          <p:cNvSpPr/>
          <p:nvPr/>
        </p:nvSpPr>
        <p:spPr>
          <a:xfrm>
            <a:off x="5867508" y="4741653"/>
            <a:ext cx="2658018" cy="154518"/>
          </a:xfrm>
          <a:prstGeom prst="rect">
            <a:avLst/>
          </a:prstGeom>
          <a:noFill/>
          <a:ln>
            <a:noFill/>
          </a:ln>
        </p:spPr>
        <p:txBody>
          <a:bodyPr anchorCtr="0" anchor="b" bIns="30775" lIns="61575" spcFirstLastPara="1" rIns="61575" wrap="square" tIns="30775">
            <a:spAutoFit/>
          </a:bodyPr>
          <a:lstStyle/>
          <a:p>
            <a:pPr indent="0" lvl="0" marL="0" marR="0" rtl="0" algn="l">
              <a:spcBef>
                <a:spcPts val="0"/>
              </a:spcBef>
              <a:spcAft>
                <a:spcPts val="0"/>
              </a:spcAft>
              <a:buNone/>
            </a:pPr>
            <a:r>
              <a:rPr b="0" i="0" lang="en-US" sz="600" u="none" cap="none" strike="noStrike">
                <a:solidFill>
                  <a:srgbClr val="D8D8D8"/>
                </a:solidFill>
                <a:latin typeface="Arial"/>
                <a:ea typeface="Arial"/>
                <a:cs typeface="Arial"/>
                <a:sym typeface="Arial"/>
              </a:rPr>
              <a:t>© 2016  Cisco and/or its affiliates. All rights reserved.   Cisco Confidential</a:t>
            </a:r>
            <a:endParaRPr/>
          </a:p>
        </p:txBody>
      </p:sp>
      <p:grpSp>
        <p:nvGrpSpPr>
          <p:cNvPr id="13" name="Google Shape;13;p52"/>
          <p:cNvGrpSpPr/>
          <p:nvPr/>
        </p:nvGrpSpPr>
        <p:grpSpPr>
          <a:xfrm>
            <a:off x="508039" y="4715197"/>
            <a:ext cx="340257" cy="180974"/>
            <a:chOff x="310" y="249"/>
            <a:chExt cx="502" cy="267"/>
          </a:xfrm>
        </p:grpSpPr>
        <p:sp>
          <p:nvSpPr>
            <p:cNvPr id="14" name="Google Shape;14;p52"/>
            <p:cNvSpPr/>
            <p:nvPr/>
          </p:nvSpPr>
          <p:spPr>
            <a:xfrm>
              <a:off x="452" y="426"/>
              <a:ext cx="22" cy="88"/>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 name="Google Shape;15;p52"/>
            <p:cNvSpPr/>
            <p:nvPr/>
          </p:nvSpPr>
          <p:spPr>
            <a:xfrm>
              <a:off x="585" y="425"/>
              <a:ext cx="66" cy="91"/>
            </a:xfrm>
            <a:custGeom>
              <a:rect b="b" l="l" r="r" t="t"/>
              <a:pathLst>
                <a:path extrusionOk="0" h="69" w="51">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 name="Google Shape;16;p52"/>
            <p:cNvSpPr/>
            <p:nvPr/>
          </p:nvSpPr>
          <p:spPr>
            <a:xfrm>
              <a:off x="355" y="425"/>
              <a:ext cx="67" cy="91"/>
            </a:xfrm>
            <a:custGeom>
              <a:rect b="b" l="l" r="r" t="t"/>
              <a:pathLst>
                <a:path extrusionOk="0" h="69" w="51">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 name="Google Shape;17;p52"/>
            <p:cNvSpPr/>
            <p:nvPr/>
          </p:nvSpPr>
          <p:spPr>
            <a:xfrm>
              <a:off x="675" y="425"/>
              <a:ext cx="91" cy="91"/>
            </a:xfrm>
            <a:custGeom>
              <a:rect b="b" l="l" r="r" t="t"/>
              <a:pathLst>
                <a:path extrusionOk="0" h="69" w="70">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 name="Google Shape;18;p52"/>
            <p:cNvSpPr/>
            <p:nvPr/>
          </p:nvSpPr>
          <p:spPr>
            <a:xfrm>
              <a:off x="503" y="425"/>
              <a:ext cx="60" cy="91"/>
            </a:xfrm>
            <a:custGeom>
              <a:rect b="b" l="l" r="r" t="t"/>
              <a:pathLst>
                <a:path extrusionOk="0" h="69" w="46">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52"/>
            <p:cNvSpPr/>
            <p:nvPr/>
          </p:nvSpPr>
          <p:spPr>
            <a:xfrm>
              <a:off x="31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52"/>
            <p:cNvSpPr/>
            <p:nvPr/>
          </p:nvSpPr>
          <p:spPr>
            <a:xfrm>
              <a:off x="37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52"/>
            <p:cNvSpPr/>
            <p:nvPr/>
          </p:nvSpPr>
          <p:spPr>
            <a:xfrm>
              <a:off x="430" y="249"/>
              <a:ext cx="22" cy="139"/>
            </a:xfrm>
            <a:custGeom>
              <a:rect b="b" l="l" r="r" t="t"/>
              <a:pathLst>
                <a:path extrusionOk="0" h="106" w="17">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52"/>
            <p:cNvSpPr/>
            <p:nvPr/>
          </p:nvSpPr>
          <p:spPr>
            <a:xfrm>
              <a:off x="490" y="291"/>
              <a:ext cx="22" cy="75"/>
            </a:xfrm>
            <a:custGeom>
              <a:rect b="b" l="l" r="r" t="t"/>
              <a:pathLst>
                <a:path extrusionOk="0" h="57" w="1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52"/>
            <p:cNvSpPr/>
            <p:nvPr/>
          </p:nvSpPr>
          <p:spPr>
            <a:xfrm>
              <a:off x="550" y="321"/>
              <a:ext cx="22" cy="45"/>
            </a:xfrm>
            <a:custGeom>
              <a:rect b="b" l="l" r="r" t="t"/>
              <a:pathLst>
                <a:path extrusionOk="0" h="34" w="17">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52"/>
            <p:cNvSpPr/>
            <p:nvPr/>
          </p:nvSpPr>
          <p:spPr>
            <a:xfrm>
              <a:off x="61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52"/>
            <p:cNvSpPr/>
            <p:nvPr/>
          </p:nvSpPr>
          <p:spPr>
            <a:xfrm>
              <a:off x="670" y="249"/>
              <a:ext cx="22" cy="139"/>
            </a:xfrm>
            <a:custGeom>
              <a:rect b="b" l="l" r="r" t="t"/>
              <a:pathLst>
                <a:path extrusionOk="0" h="106" w="17">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52"/>
            <p:cNvSpPr/>
            <p:nvPr/>
          </p:nvSpPr>
          <p:spPr>
            <a:xfrm>
              <a:off x="730" y="291"/>
              <a:ext cx="22" cy="75"/>
            </a:xfrm>
            <a:custGeom>
              <a:rect b="b" l="l" r="r" t="t"/>
              <a:pathLst>
                <a:path extrusionOk="0" h="57" w="1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52"/>
            <p:cNvSpPr/>
            <p:nvPr/>
          </p:nvSpPr>
          <p:spPr>
            <a:xfrm>
              <a:off x="790" y="321"/>
              <a:ext cx="22" cy="45"/>
            </a:xfrm>
            <a:custGeom>
              <a:rect b="b" l="l" r="r" t="t"/>
              <a:pathLst>
                <a:path extrusionOk="0" h="34" w="17">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wipe dir="l"/>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image" Target="../media/image24.jpg"/><Relationship Id="rId5" Type="http://schemas.openxmlformats.org/officeDocument/2006/relationships/image" Target="../media/image36.jpg"/><Relationship Id="rId6"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384E"/>
        </a:solidFill>
      </p:bgPr>
    </p:bg>
    <p:spTree>
      <p:nvGrpSpPr>
        <p:cNvPr id="237" name="Shape 237"/>
        <p:cNvGrpSpPr/>
        <p:nvPr/>
      </p:nvGrpSpPr>
      <p:grpSpPr>
        <a:xfrm>
          <a:off x="0" y="0"/>
          <a:ext cx="0" cy="0"/>
          <a:chOff x="0" y="0"/>
          <a:chExt cx="0" cy="0"/>
        </a:xfrm>
      </p:grpSpPr>
      <p:sp>
        <p:nvSpPr>
          <p:cNvPr id="238" name="Google Shape;238;p1"/>
          <p:cNvSpPr txBox="1"/>
          <p:nvPr>
            <p:ph idx="1" type="subTitle"/>
          </p:nvPr>
        </p:nvSpPr>
        <p:spPr>
          <a:xfrm>
            <a:off x="469496" y="3809526"/>
            <a:ext cx="4319105" cy="288131"/>
          </a:xfrm>
          <a:prstGeom prst="rect">
            <a:avLst/>
          </a:prstGeom>
          <a:noFill/>
          <a:ln>
            <a:noFill/>
          </a:ln>
        </p:spPr>
        <p:txBody>
          <a:bodyPr anchorCtr="0" anchor="b" bIns="45700" lIns="91400" spcFirstLastPara="1" rIns="91400" wrap="square" tIns="45700">
            <a:noAutofit/>
          </a:bodyPr>
          <a:lstStyle/>
          <a:p>
            <a:pPr indent="0" lvl="0" marL="0" rtl="0" algn="l">
              <a:lnSpc>
                <a:spcPct val="95000"/>
              </a:lnSpc>
              <a:spcBef>
                <a:spcPts val="0"/>
              </a:spcBef>
              <a:spcAft>
                <a:spcPts val="0"/>
              </a:spcAft>
              <a:buSzPts val="1080"/>
              <a:buNone/>
            </a:pPr>
            <a:r>
              <a:t/>
            </a:r>
            <a:endParaRPr/>
          </a:p>
          <a:p>
            <a:pPr indent="0" lvl="0" marL="0" rtl="0" algn="l">
              <a:lnSpc>
                <a:spcPct val="95000"/>
              </a:lnSpc>
              <a:spcBef>
                <a:spcPts val="1075"/>
              </a:spcBef>
              <a:spcAft>
                <a:spcPts val="0"/>
              </a:spcAft>
              <a:buSzPts val="1080"/>
              <a:buNone/>
            </a:pPr>
            <a:r>
              <a:t/>
            </a:r>
            <a:endParaRPr/>
          </a:p>
        </p:txBody>
      </p:sp>
      <p:sp>
        <p:nvSpPr>
          <p:cNvPr id="239" name="Google Shape;239;p1"/>
          <p:cNvSpPr txBox="1"/>
          <p:nvPr>
            <p:ph idx="4" type="body"/>
          </p:nvPr>
        </p:nvSpPr>
        <p:spPr>
          <a:xfrm>
            <a:off x="463292" y="2872236"/>
            <a:ext cx="5925246" cy="299001"/>
          </a:xfrm>
          <a:prstGeom prst="rect">
            <a:avLst/>
          </a:prstGeom>
          <a:noFill/>
          <a:ln>
            <a:noFill/>
          </a:ln>
        </p:spPr>
        <p:txBody>
          <a:bodyPr anchorCtr="0" anchor="t" bIns="45700" lIns="91400" spcFirstLastPara="1" rIns="91400" wrap="square" tIns="45700">
            <a:noAutofit/>
          </a:bodyPr>
          <a:lstStyle/>
          <a:p>
            <a:pPr indent="0" lvl="0" marL="0" rtl="0" algn="l">
              <a:lnSpc>
                <a:spcPct val="95000"/>
              </a:lnSpc>
              <a:spcBef>
                <a:spcPts val="0"/>
              </a:spcBef>
              <a:spcAft>
                <a:spcPts val="0"/>
              </a:spcAft>
              <a:buSzPts val="1800"/>
              <a:buFont typeface="Arial"/>
              <a:buNone/>
            </a:pPr>
            <a:r>
              <a:t/>
            </a:r>
            <a:endParaRPr/>
          </a:p>
        </p:txBody>
      </p:sp>
      <p:sp>
        <p:nvSpPr>
          <p:cNvPr id="240" name="Google Shape;240;p1"/>
          <p:cNvSpPr txBox="1"/>
          <p:nvPr>
            <p:ph type="ctrTitle"/>
          </p:nvPr>
        </p:nvSpPr>
        <p:spPr>
          <a:xfrm>
            <a:off x="425765" y="2300750"/>
            <a:ext cx="7589150" cy="644730"/>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38C6F4"/>
              </a:buClr>
              <a:buSzPts val="3600"/>
              <a:buFont typeface="Arial"/>
              <a:buNone/>
            </a:pPr>
            <a:r>
              <a:rPr lang="en-US"/>
              <a:t>Section 1: Networking Today</a:t>
            </a:r>
            <a:endParaRPr/>
          </a:p>
        </p:txBody>
      </p:sp>
      <p:pic>
        <p:nvPicPr>
          <p:cNvPr descr="C:\Users\sami\Desktop\HTU Logo-250px.png" id="241" name="Google Shape;241;p1"/>
          <p:cNvPicPr preferRelativeResize="0"/>
          <p:nvPr/>
        </p:nvPicPr>
        <p:blipFill rotWithShape="1">
          <a:blip r:embed="rId3">
            <a:alphaModFix/>
          </a:blip>
          <a:srcRect b="0" l="0" r="0" t="0"/>
          <a:stretch/>
        </p:blipFill>
        <p:spPr>
          <a:xfrm>
            <a:off x="6972728" y="228931"/>
            <a:ext cx="1829958" cy="1207773"/>
          </a:xfrm>
          <a:prstGeom prst="rect">
            <a:avLst/>
          </a:prstGeom>
          <a:noFill/>
          <a:ln>
            <a:noFill/>
          </a:ln>
        </p:spPr>
      </p:pic>
    </p:spTree>
  </p:cSld>
  <p:clrMapOvr>
    <a:masterClrMapping/>
  </p:clrMapOvr>
  <p:transition spd="slow">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384E"/>
        </a:solidFill>
      </p:bgPr>
    </p:bg>
    <p:spTree>
      <p:nvGrpSpPr>
        <p:cNvPr id="311" name="Shape 311"/>
        <p:cNvGrpSpPr/>
        <p:nvPr/>
      </p:nvGrpSpPr>
      <p:grpSpPr>
        <a:xfrm>
          <a:off x="0" y="0"/>
          <a:ext cx="0" cy="0"/>
          <a:chOff x="0" y="0"/>
          <a:chExt cx="0" cy="0"/>
        </a:xfrm>
      </p:grpSpPr>
      <p:sp>
        <p:nvSpPr>
          <p:cNvPr id="312" name="Google Shape;312;p10"/>
          <p:cNvSpPr txBox="1"/>
          <p:nvPr>
            <p:ph type="ctrTitle"/>
          </p:nvPr>
        </p:nvSpPr>
        <p:spPr>
          <a:xfrm>
            <a:off x="416425" y="915409"/>
            <a:ext cx="7598042" cy="1802391"/>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600"/>
              <a:buFont typeface="Arial"/>
              <a:buNone/>
            </a:pPr>
            <a:r>
              <a:rPr lang="en-US">
                <a:solidFill>
                  <a:srgbClr val="AEE8FA"/>
                </a:solidFill>
              </a:rPr>
              <a:t>1.2 Network Components</a:t>
            </a:r>
            <a:endParaRPr/>
          </a:p>
        </p:txBody>
      </p:sp>
    </p:spTree>
  </p:cSld>
  <p:clrMapOvr>
    <a:masterClrMapping/>
  </p:clrMapOvr>
  <p:transition spd="slow">
    <p:wipe dir="l"/>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7" name="Shape 317"/>
        <p:cNvGrpSpPr/>
        <p:nvPr/>
      </p:nvGrpSpPr>
      <p:grpSpPr>
        <a:xfrm>
          <a:off x="0" y="0"/>
          <a:ext cx="0" cy="0"/>
          <a:chOff x="0" y="0"/>
          <a:chExt cx="0" cy="0"/>
        </a:xfrm>
      </p:grpSpPr>
      <p:sp>
        <p:nvSpPr>
          <p:cNvPr id="318" name="Google Shape;318;p11"/>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Components</a:t>
            </a:r>
            <a:br>
              <a:rPr lang="en-US"/>
            </a:br>
            <a:r>
              <a:rPr lang="en-US"/>
              <a:t>Host Roles</a:t>
            </a:r>
            <a:endParaRPr/>
          </a:p>
        </p:txBody>
      </p:sp>
      <p:sp>
        <p:nvSpPr>
          <p:cNvPr id="319" name="Google Shape;319;p11"/>
          <p:cNvSpPr txBox="1"/>
          <p:nvPr>
            <p:ph idx="1" type="body"/>
          </p:nvPr>
        </p:nvSpPr>
        <p:spPr>
          <a:xfrm>
            <a:off x="144064" y="798945"/>
            <a:ext cx="3488136" cy="4153199"/>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440"/>
              <a:buNone/>
            </a:pPr>
            <a:r>
              <a:rPr lang="en-US" sz="1600"/>
              <a:t>Every computer on a network is called a host or end device.</a:t>
            </a:r>
            <a:endParaRPr/>
          </a:p>
          <a:p>
            <a:pPr indent="0" lvl="0" marL="0" rtl="0" algn="l">
              <a:lnSpc>
                <a:spcPct val="100000"/>
              </a:lnSpc>
              <a:spcBef>
                <a:spcPts val="1200"/>
              </a:spcBef>
              <a:spcAft>
                <a:spcPts val="0"/>
              </a:spcAft>
              <a:buSzPts val="1440"/>
              <a:buNone/>
            </a:pPr>
            <a:r>
              <a:rPr b="1" lang="en-US" sz="1600">
                <a:solidFill>
                  <a:srgbClr val="0000CC"/>
                </a:solidFill>
              </a:rPr>
              <a:t>Servers </a:t>
            </a:r>
            <a:r>
              <a:rPr lang="en-US" sz="1600"/>
              <a:t>that provide information to end devices:</a:t>
            </a:r>
            <a:endParaRPr/>
          </a:p>
          <a:p>
            <a:pPr indent="-215900" lvl="1" marL="358775" rtl="0" algn="l">
              <a:lnSpc>
                <a:spcPct val="100000"/>
              </a:lnSpc>
              <a:spcBef>
                <a:spcPts val="900"/>
              </a:spcBef>
              <a:spcAft>
                <a:spcPts val="0"/>
              </a:spcAft>
              <a:buSzPts val="1600"/>
              <a:buFont typeface="Arial"/>
              <a:buChar char="•"/>
            </a:pPr>
            <a:r>
              <a:rPr lang="en-US" sz="1600"/>
              <a:t>email servers</a:t>
            </a:r>
            <a:endParaRPr/>
          </a:p>
          <a:p>
            <a:pPr indent="-215900" lvl="1" marL="358775" rtl="0" algn="l">
              <a:lnSpc>
                <a:spcPct val="100000"/>
              </a:lnSpc>
              <a:spcBef>
                <a:spcPts val="600"/>
              </a:spcBef>
              <a:spcAft>
                <a:spcPts val="0"/>
              </a:spcAft>
              <a:buSzPts val="1600"/>
              <a:buFont typeface="Arial"/>
              <a:buChar char="•"/>
            </a:pPr>
            <a:r>
              <a:rPr lang="en-US" sz="1600"/>
              <a:t>web servers</a:t>
            </a:r>
            <a:endParaRPr/>
          </a:p>
          <a:p>
            <a:pPr indent="-215900" lvl="1" marL="358775" rtl="0" algn="l">
              <a:lnSpc>
                <a:spcPct val="100000"/>
              </a:lnSpc>
              <a:spcBef>
                <a:spcPts val="600"/>
              </a:spcBef>
              <a:spcAft>
                <a:spcPts val="0"/>
              </a:spcAft>
              <a:buSzPts val="1600"/>
              <a:buFont typeface="Arial"/>
              <a:buChar char="•"/>
            </a:pPr>
            <a:r>
              <a:rPr lang="en-US" sz="1600"/>
              <a:t>file server</a:t>
            </a:r>
            <a:endParaRPr/>
          </a:p>
          <a:p>
            <a:pPr indent="0" lvl="0" marL="0" rtl="0" algn="l">
              <a:lnSpc>
                <a:spcPct val="100000"/>
              </a:lnSpc>
              <a:spcBef>
                <a:spcPts val="900"/>
              </a:spcBef>
              <a:spcAft>
                <a:spcPts val="0"/>
              </a:spcAft>
              <a:buSzPts val="1440"/>
              <a:buNone/>
            </a:pPr>
            <a:r>
              <a:rPr b="1" lang="en-US" sz="1600">
                <a:solidFill>
                  <a:srgbClr val="0000CC"/>
                </a:solidFill>
              </a:rPr>
              <a:t>Clients</a:t>
            </a:r>
            <a:r>
              <a:rPr lang="en-US" sz="1600"/>
              <a:t> that send requests to the servers to retrieve information:</a:t>
            </a:r>
            <a:endParaRPr/>
          </a:p>
          <a:p>
            <a:pPr indent="-215900" lvl="1" marL="358775" rtl="0" algn="l">
              <a:lnSpc>
                <a:spcPct val="100000"/>
              </a:lnSpc>
              <a:spcBef>
                <a:spcPts val="900"/>
              </a:spcBef>
              <a:spcAft>
                <a:spcPts val="0"/>
              </a:spcAft>
              <a:buSzPts val="1600"/>
              <a:buFont typeface="Arial"/>
              <a:buChar char="•"/>
            </a:pPr>
            <a:r>
              <a:rPr lang="en-US" sz="1600"/>
              <a:t>web page from a web server</a:t>
            </a:r>
            <a:endParaRPr/>
          </a:p>
          <a:p>
            <a:pPr indent="-215900" lvl="1" marL="358775" rtl="0" algn="l">
              <a:lnSpc>
                <a:spcPct val="100000"/>
              </a:lnSpc>
              <a:spcBef>
                <a:spcPts val="600"/>
              </a:spcBef>
              <a:spcAft>
                <a:spcPts val="0"/>
              </a:spcAft>
              <a:buSzPts val="1600"/>
              <a:buChar char="•"/>
            </a:pPr>
            <a:r>
              <a:rPr lang="en-US" sz="1600"/>
              <a:t>email from an email server</a:t>
            </a:r>
            <a:endParaRPr/>
          </a:p>
          <a:p>
            <a:pPr indent="0" lvl="0" marL="0" rtl="0" algn="l">
              <a:lnSpc>
                <a:spcPct val="100000"/>
              </a:lnSpc>
              <a:spcBef>
                <a:spcPts val="900"/>
              </a:spcBef>
              <a:spcAft>
                <a:spcPts val="0"/>
              </a:spcAft>
              <a:buSzPts val="1350"/>
              <a:buNone/>
            </a:pPr>
            <a:r>
              <a:rPr lang="en-US"/>
              <a:t> </a:t>
            </a:r>
            <a:endParaRPr/>
          </a:p>
        </p:txBody>
      </p:sp>
      <p:graphicFrame>
        <p:nvGraphicFramePr>
          <p:cNvPr id="320" name="Google Shape;320;p11"/>
          <p:cNvGraphicFramePr/>
          <p:nvPr/>
        </p:nvGraphicFramePr>
        <p:xfrm>
          <a:off x="3699932" y="2370667"/>
          <a:ext cx="3000000" cy="3000000"/>
        </p:xfrm>
        <a:graphic>
          <a:graphicData uri="http://schemas.openxmlformats.org/drawingml/2006/table">
            <a:tbl>
              <a:tblPr bandRow="1" firstRow="1">
                <a:noFill/>
                <a:tableStyleId>{AB5D8668-051C-443E-AA13-8F7D0F90752C}</a:tableStyleId>
              </a:tblPr>
              <a:tblGrid>
                <a:gridCol w="896575"/>
                <a:gridCol w="4403425"/>
              </a:tblGrid>
              <a:tr h="527025">
                <a:tc>
                  <a:txBody>
                    <a:bodyPr/>
                    <a:lstStyle/>
                    <a:p>
                      <a:pPr indent="0" lvl="0" marL="0" marR="0" rtl="0" algn="l">
                        <a:spcBef>
                          <a:spcPts val="0"/>
                        </a:spcBef>
                        <a:spcAft>
                          <a:spcPts val="0"/>
                        </a:spcAft>
                        <a:buNone/>
                      </a:pPr>
                      <a:r>
                        <a:rPr lang="en-US" sz="1400" u="none" cap="none" strike="noStrike"/>
                        <a:t>Server Type</a:t>
                      </a:r>
                      <a:endParaRPr/>
                    </a:p>
                  </a:txBody>
                  <a:tcPr marT="45725" marB="45725" marR="91450" marL="91450"/>
                </a:tc>
                <a:tc>
                  <a:txBody>
                    <a:bodyPr/>
                    <a:lstStyle/>
                    <a:p>
                      <a:pPr indent="0" lvl="0" marL="0" marR="0" rtl="0" algn="l">
                        <a:spcBef>
                          <a:spcPts val="0"/>
                        </a:spcBef>
                        <a:spcAft>
                          <a:spcPts val="0"/>
                        </a:spcAft>
                        <a:buNone/>
                      </a:pPr>
                      <a:r>
                        <a:rPr lang="en-US" sz="1400"/>
                        <a:t>Description</a:t>
                      </a:r>
                      <a:endParaRPr/>
                    </a:p>
                  </a:txBody>
                  <a:tcPr marT="45725" marB="45725" marR="91450" marL="91450"/>
                </a:tc>
              </a:tr>
              <a:tr h="527025">
                <a:tc>
                  <a:txBody>
                    <a:bodyPr/>
                    <a:lstStyle/>
                    <a:p>
                      <a:pPr indent="0" lvl="0" marL="0" marR="0" rtl="0" algn="l">
                        <a:spcBef>
                          <a:spcPts val="0"/>
                        </a:spcBef>
                        <a:spcAft>
                          <a:spcPts val="0"/>
                        </a:spcAft>
                        <a:buNone/>
                      </a:pPr>
                      <a:r>
                        <a:rPr lang="en-US" sz="1400"/>
                        <a:t>Email</a:t>
                      </a:r>
                      <a:endParaRPr/>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Email server runs email server software. </a:t>
                      </a:r>
                      <a:endParaRPr/>
                    </a:p>
                    <a:p>
                      <a:pPr indent="0" lvl="0" marL="0" marR="0" rtl="0" algn="l">
                        <a:spcBef>
                          <a:spcPts val="0"/>
                        </a:spcBef>
                        <a:spcAft>
                          <a:spcPts val="0"/>
                        </a:spcAft>
                        <a:buNone/>
                      </a:pPr>
                      <a:r>
                        <a:rPr b="0" i="0" lang="en-US" sz="1400">
                          <a:solidFill>
                            <a:schemeClr val="dk1"/>
                          </a:solidFill>
                          <a:latin typeface="Arial"/>
                          <a:ea typeface="Arial"/>
                          <a:cs typeface="Arial"/>
                          <a:sym typeface="Arial"/>
                        </a:rPr>
                        <a:t>Clients use</a:t>
                      </a:r>
                      <a:r>
                        <a:rPr b="0" i="0" lang="en-US" sz="1400">
                          <a:solidFill>
                            <a:schemeClr val="dk1"/>
                          </a:solidFill>
                          <a:latin typeface="Arial"/>
                          <a:ea typeface="Arial"/>
                          <a:cs typeface="Arial"/>
                          <a:sym typeface="Arial"/>
                        </a:rPr>
                        <a:t> </a:t>
                      </a:r>
                      <a:r>
                        <a:rPr b="0" i="0" lang="en-US" sz="1400">
                          <a:solidFill>
                            <a:schemeClr val="dk1"/>
                          </a:solidFill>
                          <a:latin typeface="Arial"/>
                          <a:ea typeface="Arial"/>
                          <a:cs typeface="Arial"/>
                          <a:sym typeface="Arial"/>
                        </a:rPr>
                        <a:t>client software to access email.</a:t>
                      </a:r>
                      <a:endParaRPr sz="1400"/>
                    </a:p>
                  </a:txBody>
                  <a:tcPr marT="45725" marB="45725" marR="91450" marL="91450"/>
                </a:tc>
              </a:tr>
              <a:tr h="744025">
                <a:tc>
                  <a:txBody>
                    <a:bodyPr/>
                    <a:lstStyle/>
                    <a:p>
                      <a:pPr indent="0" lvl="0" marL="0" marR="0" rtl="0" algn="l">
                        <a:spcBef>
                          <a:spcPts val="0"/>
                        </a:spcBef>
                        <a:spcAft>
                          <a:spcPts val="0"/>
                        </a:spcAft>
                        <a:buNone/>
                      </a:pPr>
                      <a:r>
                        <a:rPr lang="en-US" sz="1400"/>
                        <a:t>Web</a:t>
                      </a:r>
                      <a:endParaRPr/>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Web server runs web server software. </a:t>
                      </a:r>
                      <a:endParaRPr/>
                    </a:p>
                    <a:p>
                      <a:pPr indent="0" lvl="0" marL="0" marR="0" rtl="0" algn="l">
                        <a:spcBef>
                          <a:spcPts val="0"/>
                        </a:spcBef>
                        <a:spcAft>
                          <a:spcPts val="0"/>
                        </a:spcAft>
                        <a:buNone/>
                      </a:pPr>
                      <a:r>
                        <a:rPr b="0" i="0" lang="en-US" sz="1400">
                          <a:solidFill>
                            <a:schemeClr val="dk1"/>
                          </a:solidFill>
                          <a:latin typeface="Arial"/>
                          <a:ea typeface="Arial"/>
                          <a:cs typeface="Arial"/>
                          <a:sym typeface="Arial"/>
                        </a:rPr>
                        <a:t>Clients use browser software to access web pages.</a:t>
                      </a:r>
                      <a:endParaRPr sz="1400"/>
                    </a:p>
                  </a:txBody>
                  <a:tcPr marT="45725" marB="45725" marR="91450" marL="91450"/>
                </a:tc>
              </a:tr>
              <a:tr h="609775">
                <a:tc>
                  <a:txBody>
                    <a:bodyPr/>
                    <a:lstStyle/>
                    <a:p>
                      <a:pPr indent="0" lvl="0" marL="0" marR="0" rtl="0" algn="l">
                        <a:spcBef>
                          <a:spcPts val="0"/>
                        </a:spcBef>
                        <a:spcAft>
                          <a:spcPts val="0"/>
                        </a:spcAft>
                        <a:buNone/>
                      </a:pPr>
                      <a:r>
                        <a:rPr lang="en-US" sz="1400"/>
                        <a:t>File</a:t>
                      </a:r>
                      <a:endParaRPr/>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File server stores corporate and user files.</a:t>
                      </a:r>
                      <a:endParaRPr/>
                    </a:p>
                    <a:p>
                      <a:pPr indent="0" lvl="0" marL="0" marR="0" rtl="0" algn="l">
                        <a:spcBef>
                          <a:spcPts val="0"/>
                        </a:spcBef>
                        <a:spcAft>
                          <a:spcPts val="0"/>
                        </a:spcAft>
                        <a:buNone/>
                      </a:pPr>
                      <a:r>
                        <a:rPr b="0" i="0" lang="en-US" sz="1400">
                          <a:solidFill>
                            <a:schemeClr val="dk1"/>
                          </a:solidFill>
                          <a:latin typeface="Arial"/>
                          <a:ea typeface="Arial"/>
                          <a:cs typeface="Arial"/>
                          <a:sym typeface="Arial"/>
                        </a:rPr>
                        <a:t>The client devices access these files.</a:t>
                      </a:r>
                      <a:endParaRPr sz="1400"/>
                    </a:p>
                  </a:txBody>
                  <a:tcPr marT="45725" marB="45725" marR="91450" marL="91450"/>
                </a:tc>
              </a:tr>
            </a:tbl>
          </a:graphicData>
        </a:graphic>
      </p:graphicFrame>
      <p:pic>
        <p:nvPicPr>
          <p:cNvPr id="321" name="Google Shape;321;p11"/>
          <p:cNvPicPr preferRelativeResize="0"/>
          <p:nvPr/>
        </p:nvPicPr>
        <p:blipFill rotWithShape="1">
          <a:blip r:embed="rId3">
            <a:alphaModFix/>
          </a:blip>
          <a:srcRect b="0" l="0" r="0" t="0"/>
          <a:stretch/>
        </p:blipFill>
        <p:spPr>
          <a:xfrm>
            <a:off x="3974745" y="1007532"/>
            <a:ext cx="4680156" cy="1062683"/>
          </a:xfrm>
          <a:prstGeom prst="rect">
            <a:avLst/>
          </a:prstGeom>
          <a:noFill/>
          <a:ln>
            <a:noFill/>
          </a:ln>
        </p:spPr>
      </p:pic>
    </p:spTree>
  </p:cSld>
  <p:clrMapOvr>
    <a:masterClrMapping/>
  </p:clrMapOvr>
  <p:transition spd="slow">
    <p:wipe dir="l"/>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6" name="Shape 326"/>
        <p:cNvGrpSpPr/>
        <p:nvPr/>
      </p:nvGrpSpPr>
      <p:grpSpPr>
        <a:xfrm>
          <a:off x="0" y="0"/>
          <a:ext cx="0" cy="0"/>
          <a:chOff x="0" y="0"/>
          <a:chExt cx="0" cy="0"/>
        </a:xfrm>
      </p:grpSpPr>
      <p:sp>
        <p:nvSpPr>
          <p:cNvPr id="327" name="Google Shape;327;p12"/>
          <p:cNvSpPr txBox="1"/>
          <p:nvPr>
            <p:ph type="title"/>
          </p:nvPr>
        </p:nvSpPr>
        <p:spPr>
          <a:xfrm>
            <a:off x="1" y="41394"/>
            <a:ext cx="9144000" cy="70997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Components</a:t>
            </a:r>
            <a:br>
              <a:rPr lang="en-US"/>
            </a:br>
            <a:r>
              <a:rPr lang="en-US"/>
              <a:t>Peer-to-Peer</a:t>
            </a:r>
            <a:endParaRPr/>
          </a:p>
        </p:txBody>
      </p:sp>
      <p:sp>
        <p:nvSpPr>
          <p:cNvPr id="328" name="Google Shape;328;p12"/>
          <p:cNvSpPr txBox="1"/>
          <p:nvPr>
            <p:ph idx="1" type="body"/>
          </p:nvPr>
        </p:nvSpPr>
        <p:spPr>
          <a:xfrm>
            <a:off x="129888" y="728063"/>
            <a:ext cx="8853286" cy="803372"/>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440"/>
              <a:buNone/>
            </a:pPr>
            <a:r>
              <a:rPr lang="en-US" sz="1600"/>
              <a:t>It is possible to have a device be a client and a server in a Peer-to-Peer Network. </a:t>
            </a:r>
            <a:r>
              <a:rPr lang="en-US"/>
              <a:t>This type of network design is only recommended for very small networks.</a:t>
            </a:r>
            <a:endParaRPr/>
          </a:p>
          <a:p>
            <a:pPr indent="0" lvl="0" marL="0" rtl="0" algn="l">
              <a:lnSpc>
                <a:spcPct val="100000"/>
              </a:lnSpc>
              <a:spcBef>
                <a:spcPts val="1200"/>
              </a:spcBef>
              <a:spcAft>
                <a:spcPts val="0"/>
              </a:spcAft>
              <a:buSzPts val="1350"/>
              <a:buNone/>
            </a:pPr>
            <a:r>
              <a:rPr lang="en-US"/>
              <a:t> </a:t>
            </a:r>
            <a:endParaRPr/>
          </a:p>
        </p:txBody>
      </p:sp>
      <p:pic>
        <p:nvPicPr>
          <p:cNvPr id="329" name="Google Shape;329;p12"/>
          <p:cNvPicPr preferRelativeResize="0"/>
          <p:nvPr/>
        </p:nvPicPr>
        <p:blipFill rotWithShape="1">
          <a:blip r:embed="rId3">
            <a:alphaModFix/>
          </a:blip>
          <a:srcRect b="0" l="0" r="0" t="0"/>
          <a:stretch/>
        </p:blipFill>
        <p:spPr>
          <a:xfrm>
            <a:off x="2095929" y="1643865"/>
            <a:ext cx="4222946" cy="1099334"/>
          </a:xfrm>
          <a:prstGeom prst="rect">
            <a:avLst/>
          </a:prstGeom>
          <a:noFill/>
          <a:ln>
            <a:noFill/>
          </a:ln>
        </p:spPr>
      </p:pic>
      <p:graphicFrame>
        <p:nvGraphicFramePr>
          <p:cNvPr id="330" name="Google Shape;330;p12"/>
          <p:cNvGraphicFramePr/>
          <p:nvPr/>
        </p:nvGraphicFramePr>
        <p:xfrm>
          <a:off x="129888" y="2743199"/>
          <a:ext cx="3000000" cy="3000000"/>
        </p:xfrm>
        <a:graphic>
          <a:graphicData uri="http://schemas.openxmlformats.org/drawingml/2006/table">
            <a:tbl>
              <a:tblPr bandRow="1" firstRow="1">
                <a:noFill/>
                <a:tableStyleId>{AB5D8668-051C-443E-AA13-8F7D0F90752C}</a:tableStyleId>
              </a:tblPr>
              <a:tblGrid>
                <a:gridCol w="4371775"/>
                <a:gridCol w="4481500"/>
              </a:tblGrid>
              <a:tr h="276700">
                <a:tc>
                  <a:txBody>
                    <a:bodyPr/>
                    <a:lstStyle/>
                    <a:p>
                      <a:pPr indent="0" lvl="0" marL="0" marR="0" rtl="0" algn="l">
                        <a:spcBef>
                          <a:spcPts val="0"/>
                        </a:spcBef>
                        <a:spcAft>
                          <a:spcPts val="0"/>
                        </a:spcAft>
                        <a:buNone/>
                      </a:pPr>
                      <a:r>
                        <a:rPr lang="en-US" sz="1400"/>
                        <a:t>Advantages</a:t>
                      </a:r>
                      <a:endParaRPr/>
                    </a:p>
                  </a:txBody>
                  <a:tcPr marT="45725" marB="45725" marR="91450" marL="91450"/>
                </a:tc>
                <a:tc>
                  <a:txBody>
                    <a:bodyPr/>
                    <a:lstStyle/>
                    <a:p>
                      <a:pPr indent="0" lvl="0" marL="0" marR="0" rtl="0" algn="l">
                        <a:spcBef>
                          <a:spcPts val="0"/>
                        </a:spcBef>
                        <a:spcAft>
                          <a:spcPts val="0"/>
                        </a:spcAft>
                        <a:buNone/>
                      </a:pPr>
                      <a:r>
                        <a:rPr lang="en-US" sz="1400"/>
                        <a:t>Disadvantages</a:t>
                      </a:r>
                      <a:endParaRPr/>
                    </a:p>
                  </a:txBody>
                  <a:tcPr marT="45725" marB="45725" marR="91450" marL="91450"/>
                </a:tc>
              </a:tr>
              <a:tr h="289975">
                <a:tc>
                  <a:txBody>
                    <a:bodyPr/>
                    <a:lstStyle/>
                    <a:p>
                      <a:pPr indent="0" lvl="0" marL="0" marR="0" rtl="0" algn="l">
                        <a:spcBef>
                          <a:spcPts val="0"/>
                        </a:spcBef>
                        <a:spcAft>
                          <a:spcPts val="0"/>
                        </a:spcAft>
                        <a:buClr>
                          <a:srgbClr val="58585B"/>
                        </a:buClr>
                        <a:buSzPts val="1400"/>
                        <a:buFont typeface="Arial"/>
                        <a:buNone/>
                      </a:pPr>
                      <a:r>
                        <a:rPr b="0" i="0" lang="en-US" sz="1400">
                          <a:solidFill>
                            <a:srgbClr val="58585B"/>
                          </a:solidFill>
                          <a:latin typeface="Arial"/>
                          <a:ea typeface="Arial"/>
                          <a:cs typeface="Arial"/>
                          <a:sym typeface="Arial"/>
                        </a:rPr>
                        <a:t>Easy to set up</a:t>
                      </a:r>
                      <a:endParaRPr/>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No centralized administration</a:t>
                      </a:r>
                      <a:endParaRPr sz="1400"/>
                    </a:p>
                  </a:txBody>
                  <a:tcPr marT="45725" marB="45725" marR="91450" marL="91450"/>
                </a:tc>
              </a:tr>
              <a:tr h="276700">
                <a:tc>
                  <a:txBody>
                    <a:bodyPr/>
                    <a:lstStyle/>
                    <a:p>
                      <a:pPr indent="0" lvl="0" marL="0" marR="0" rtl="0" algn="l">
                        <a:spcBef>
                          <a:spcPts val="0"/>
                        </a:spcBef>
                        <a:spcAft>
                          <a:spcPts val="0"/>
                        </a:spcAft>
                        <a:buClr>
                          <a:srgbClr val="58585B"/>
                        </a:buClr>
                        <a:buSzPts val="1400"/>
                        <a:buFont typeface="Arial"/>
                        <a:buNone/>
                      </a:pPr>
                      <a:r>
                        <a:rPr b="0" i="0" lang="en-US" sz="1400">
                          <a:solidFill>
                            <a:srgbClr val="58585B"/>
                          </a:solidFill>
                          <a:latin typeface="Arial"/>
                          <a:ea typeface="Arial"/>
                          <a:cs typeface="Arial"/>
                          <a:sym typeface="Arial"/>
                        </a:rPr>
                        <a:t>Less complex</a:t>
                      </a:r>
                      <a:endParaRPr/>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Not as secure</a:t>
                      </a:r>
                      <a:endParaRPr sz="1400"/>
                    </a:p>
                  </a:txBody>
                  <a:tcPr marT="45725" marB="45725" marR="91450" marL="91450"/>
                </a:tc>
              </a:tr>
              <a:tr h="470400">
                <a:tc>
                  <a:txBody>
                    <a:bodyPr/>
                    <a:lstStyle/>
                    <a:p>
                      <a:pPr indent="0" lvl="0" marL="0" marR="0" rtl="0" algn="l">
                        <a:spcBef>
                          <a:spcPts val="0"/>
                        </a:spcBef>
                        <a:spcAft>
                          <a:spcPts val="0"/>
                        </a:spcAft>
                        <a:buClr>
                          <a:srgbClr val="58585B"/>
                        </a:buClr>
                        <a:buSzPts val="1400"/>
                        <a:buFont typeface="Arial"/>
                        <a:buNone/>
                      </a:pPr>
                      <a:r>
                        <a:rPr b="0" i="0" lang="en-US" sz="1400">
                          <a:solidFill>
                            <a:srgbClr val="58585B"/>
                          </a:solidFill>
                          <a:latin typeface="Arial"/>
                          <a:ea typeface="Arial"/>
                          <a:cs typeface="Arial"/>
                          <a:sym typeface="Arial"/>
                        </a:rPr>
                        <a:t>Lower cost</a:t>
                      </a:r>
                      <a:endParaRPr/>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Not scalable</a:t>
                      </a:r>
                      <a:endParaRPr sz="1400"/>
                    </a:p>
                  </a:txBody>
                  <a:tcPr marT="45725" marB="45725" marR="91450" marL="91450"/>
                </a:tc>
              </a:tr>
              <a:tr h="470400">
                <a:tc>
                  <a:txBody>
                    <a:bodyPr/>
                    <a:lstStyle/>
                    <a:p>
                      <a:pPr indent="0" lvl="0" marL="0" marR="0" rtl="0" algn="l">
                        <a:spcBef>
                          <a:spcPts val="0"/>
                        </a:spcBef>
                        <a:spcAft>
                          <a:spcPts val="0"/>
                        </a:spcAft>
                        <a:buClr>
                          <a:srgbClr val="58585B"/>
                        </a:buClr>
                        <a:buSzPts val="1400"/>
                        <a:buFont typeface="Arial"/>
                        <a:buNone/>
                      </a:pPr>
                      <a:r>
                        <a:rPr b="0" i="0" lang="en-US" sz="1400">
                          <a:solidFill>
                            <a:srgbClr val="58585B"/>
                          </a:solidFill>
                          <a:latin typeface="Arial"/>
                          <a:ea typeface="Arial"/>
                          <a:cs typeface="Arial"/>
                          <a:sym typeface="Arial"/>
                        </a:rPr>
                        <a:t>Used for simple tasks: transferring files and sharing printers</a:t>
                      </a:r>
                      <a:endParaRPr/>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Slower</a:t>
                      </a:r>
                      <a:r>
                        <a:rPr b="0" i="0" lang="en-US" sz="1400">
                          <a:solidFill>
                            <a:schemeClr val="dk1"/>
                          </a:solidFill>
                          <a:latin typeface="Arial"/>
                          <a:ea typeface="Arial"/>
                          <a:cs typeface="Arial"/>
                          <a:sym typeface="Arial"/>
                        </a:rPr>
                        <a:t> </a:t>
                      </a:r>
                      <a:r>
                        <a:rPr b="0" i="0" lang="en-US" sz="1400">
                          <a:solidFill>
                            <a:schemeClr val="dk1"/>
                          </a:solidFill>
                          <a:latin typeface="Arial"/>
                          <a:ea typeface="Arial"/>
                          <a:cs typeface="Arial"/>
                          <a:sym typeface="Arial"/>
                        </a:rPr>
                        <a:t>performance</a:t>
                      </a:r>
                      <a:endParaRPr sz="1400"/>
                    </a:p>
                  </a:txBody>
                  <a:tcPr marT="45725" marB="45725" marR="91450" marL="91450"/>
                </a:tc>
              </a:tr>
            </a:tbl>
          </a:graphicData>
        </a:graphic>
      </p:graphicFrame>
    </p:spTree>
  </p:cSld>
  <p:clrMapOvr>
    <a:masterClrMapping/>
  </p:clrMapOvr>
  <p:transition spd="slow">
    <p:wipe dir="l"/>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5" name="Shape 335"/>
        <p:cNvGrpSpPr/>
        <p:nvPr/>
      </p:nvGrpSpPr>
      <p:grpSpPr>
        <a:xfrm>
          <a:off x="0" y="0"/>
          <a:ext cx="0" cy="0"/>
          <a:chOff x="0" y="0"/>
          <a:chExt cx="0" cy="0"/>
        </a:xfrm>
      </p:grpSpPr>
      <p:sp>
        <p:nvSpPr>
          <p:cNvPr id="336" name="Google Shape;336;p13"/>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Components</a:t>
            </a:r>
            <a:br>
              <a:rPr lang="en-US"/>
            </a:br>
            <a:r>
              <a:rPr lang="en-US"/>
              <a:t>End Devices</a:t>
            </a:r>
            <a:endParaRPr/>
          </a:p>
        </p:txBody>
      </p:sp>
      <p:sp>
        <p:nvSpPr>
          <p:cNvPr id="337" name="Google Shape;337;p13"/>
          <p:cNvSpPr txBox="1"/>
          <p:nvPr>
            <p:ph idx="1" type="body"/>
          </p:nvPr>
        </p:nvSpPr>
        <p:spPr>
          <a:xfrm>
            <a:off x="144065" y="798945"/>
            <a:ext cx="8853286" cy="845557"/>
          </a:xfrm>
          <a:prstGeom prst="rect">
            <a:avLst/>
          </a:prstGeom>
          <a:noFill/>
          <a:ln>
            <a:noFill/>
          </a:ln>
        </p:spPr>
        <p:txBody>
          <a:bodyPr anchorCtr="0" anchor="t" bIns="45700" lIns="91425" spcFirstLastPara="1" rIns="182875" wrap="square" tIns="45700">
            <a:noAutofit/>
          </a:bodyPr>
          <a:lstStyle/>
          <a:p>
            <a:pPr indent="0" lvl="1" marL="0" rtl="0" algn="l">
              <a:lnSpc>
                <a:spcPct val="100000"/>
              </a:lnSpc>
              <a:spcBef>
                <a:spcPts val="0"/>
              </a:spcBef>
              <a:spcAft>
                <a:spcPts val="0"/>
              </a:spcAft>
              <a:buSzPts val="1350"/>
              <a:buNone/>
            </a:pPr>
            <a:r>
              <a:rPr lang="en-US" sz="1500"/>
              <a:t>An end device is where a message originates from or where it is received. Data originates with an end device, flows through the network, and arrives at an end device.</a:t>
            </a:r>
            <a:endParaRPr sz="1500"/>
          </a:p>
          <a:p>
            <a:pPr indent="-84138" lvl="1" marL="169863" rtl="0" algn="l">
              <a:lnSpc>
                <a:spcPct val="100000"/>
              </a:lnSpc>
              <a:spcBef>
                <a:spcPts val="1200"/>
              </a:spcBef>
              <a:spcAft>
                <a:spcPts val="0"/>
              </a:spcAft>
              <a:buSzPts val="1350"/>
              <a:buFont typeface="Noto Sans Symbols"/>
              <a:buNone/>
            </a:pPr>
            <a:r>
              <a:t/>
            </a:r>
            <a:endParaRPr sz="1500"/>
          </a:p>
          <a:p>
            <a:pPr indent="-84138" lvl="0" marL="169863" rtl="0" algn="l">
              <a:lnSpc>
                <a:spcPct val="100000"/>
              </a:lnSpc>
              <a:spcBef>
                <a:spcPts val="1200"/>
              </a:spcBef>
              <a:spcAft>
                <a:spcPts val="0"/>
              </a:spcAft>
              <a:buSzPts val="1350"/>
              <a:buFont typeface="Noto Sans Symbols"/>
              <a:buNone/>
            </a:pPr>
            <a:r>
              <a:t/>
            </a:r>
            <a:endParaRPr/>
          </a:p>
          <a:p>
            <a:pPr indent="0" lvl="0" marL="0" rtl="0" algn="l">
              <a:lnSpc>
                <a:spcPct val="100000"/>
              </a:lnSpc>
              <a:spcBef>
                <a:spcPts val="1200"/>
              </a:spcBef>
              <a:spcAft>
                <a:spcPts val="0"/>
              </a:spcAft>
              <a:buSzPts val="1350"/>
              <a:buNone/>
            </a:pPr>
            <a:r>
              <a:rPr lang="en-US"/>
              <a:t> </a:t>
            </a:r>
            <a:endParaRPr/>
          </a:p>
        </p:txBody>
      </p:sp>
      <p:pic>
        <p:nvPicPr>
          <p:cNvPr id="338" name="Google Shape;338;p13"/>
          <p:cNvPicPr preferRelativeResize="0"/>
          <p:nvPr/>
        </p:nvPicPr>
        <p:blipFill rotWithShape="1">
          <a:blip r:embed="rId3">
            <a:alphaModFix/>
          </a:blip>
          <a:srcRect b="0" l="0" r="0" t="0"/>
          <a:stretch/>
        </p:blipFill>
        <p:spPr>
          <a:xfrm>
            <a:off x="1392779" y="1644502"/>
            <a:ext cx="5437865" cy="2926058"/>
          </a:xfrm>
          <a:prstGeom prst="rect">
            <a:avLst/>
          </a:prstGeom>
          <a:noFill/>
          <a:ln>
            <a:noFill/>
          </a:ln>
        </p:spPr>
      </p:pic>
    </p:spTree>
  </p:cSld>
  <p:clrMapOvr>
    <a:masterClrMapping/>
  </p:clrMapOvr>
  <p:transition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3" name="Shape 343"/>
        <p:cNvGrpSpPr/>
        <p:nvPr/>
      </p:nvGrpSpPr>
      <p:grpSpPr>
        <a:xfrm>
          <a:off x="0" y="0"/>
          <a:ext cx="0" cy="0"/>
          <a:chOff x="0" y="0"/>
          <a:chExt cx="0" cy="0"/>
        </a:xfrm>
      </p:grpSpPr>
      <p:sp>
        <p:nvSpPr>
          <p:cNvPr id="344" name="Google Shape;344;p14"/>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Components</a:t>
            </a:r>
            <a:br>
              <a:rPr lang="en-US"/>
            </a:br>
            <a:r>
              <a:rPr lang="en-US"/>
              <a:t>Intermediary Network Devices</a:t>
            </a:r>
            <a:endParaRPr/>
          </a:p>
        </p:txBody>
      </p:sp>
      <p:sp>
        <p:nvSpPr>
          <p:cNvPr id="345" name="Google Shape;345;p14"/>
          <p:cNvSpPr txBox="1"/>
          <p:nvPr>
            <p:ph idx="1" type="body"/>
          </p:nvPr>
        </p:nvSpPr>
        <p:spPr>
          <a:xfrm>
            <a:off x="366900" y="798945"/>
            <a:ext cx="7893435" cy="2419010"/>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350"/>
              <a:buNone/>
            </a:pPr>
            <a:r>
              <a:rPr lang="en-US"/>
              <a:t>An intermediary device interconnects end devices. Examples include switches, wireless access points, routers, and firewalls.</a:t>
            </a:r>
            <a:endParaRPr/>
          </a:p>
          <a:p>
            <a:pPr indent="0" lvl="0" marL="0" rtl="0" algn="l">
              <a:lnSpc>
                <a:spcPct val="100000"/>
              </a:lnSpc>
              <a:spcBef>
                <a:spcPts val="1200"/>
              </a:spcBef>
              <a:spcAft>
                <a:spcPts val="0"/>
              </a:spcAft>
              <a:buSzPts val="1350"/>
              <a:buNone/>
            </a:pPr>
            <a:r>
              <a:rPr lang="en-US"/>
              <a:t>Management of data as it flows through a network is also the role of an intermediary device, including:</a:t>
            </a:r>
            <a:endParaRPr/>
          </a:p>
          <a:p>
            <a:pPr indent="-215900" lvl="1" marL="358775" rtl="0" algn="l">
              <a:lnSpc>
                <a:spcPct val="100000"/>
              </a:lnSpc>
              <a:spcBef>
                <a:spcPts val="900"/>
              </a:spcBef>
              <a:spcAft>
                <a:spcPts val="0"/>
              </a:spcAft>
              <a:buSzPts val="1400"/>
              <a:buChar char="•"/>
            </a:pPr>
            <a:r>
              <a:rPr lang="en-US"/>
              <a:t>Regenerate and retransmit data signals.</a:t>
            </a:r>
            <a:endParaRPr/>
          </a:p>
          <a:p>
            <a:pPr indent="-215900" lvl="1" marL="358775" rtl="0" algn="l">
              <a:lnSpc>
                <a:spcPct val="100000"/>
              </a:lnSpc>
              <a:spcBef>
                <a:spcPts val="600"/>
              </a:spcBef>
              <a:spcAft>
                <a:spcPts val="0"/>
              </a:spcAft>
              <a:buSzPts val="1400"/>
              <a:buChar char="•"/>
            </a:pPr>
            <a:r>
              <a:rPr lang="en-US"/>
              <a:t>Maintain information about what pathways exist in the network.</a:t>
            </a:r>
            <a:endParaRPr/>
          </a:p>
          <a:p>
            <a:pPr indent="-215900" lvl="1" marL="358775" rtl="0" algn="l">
              <a:lnSpc>
                <a:spcPct val="100000"/>
              </a:lnSpc>
              <a:spcBef>
                <a:spcPts val="600"/>
              </a:spcBef>
              <a:spcAft>
                <a:spcPts val="0"/>
              </a:spcAft>
              <a:buSzPts val="1400"/>
              <a:buChar char="•"/>
            </a:pPr>
            <a:r>
              <a:rPr lang="en-US"/>
              <a:t>Notify other devices of errors and communication failures.</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0" lvl="1" marL="1428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p:txBody>
      </p:sp>
      <p:pic>
        <p:nvPicPr>
          <p:cNvPr id="346" name="Google Shape;346;p14"/>
          <p:cNvPicPr preferRelativeResize="0"/>
          <p:nvPr/>
        </p:nvPicPr>
        <p:blipFill rotWithShape="1">
          <a:blip r:embed="rId3">
            <a:alphaModFix/>
          </a:blip>
          <a:srcRect b="0" l="0" r="0" t="0"/>
          <a:stretch/>
        </p:blipFill>
        <p:spPr>
          <a:xfrm>
            <a:off x="1596689" y="3354142"/>
            <a:ext cx="4988645" cy="1397000"/>
          </a:xfrm>
          <a:prstGeom prst="rect">
            <a:avLst/>
          </a:prstGeom>
          <a:noFill/>
          <a:ln>
            <a:noFill/>
          </a:ln>
        </p:spPr>
      </p:pic>
    </p:spTree>
  </p:cSld>
  <p:clrMapOvr>
    <a:masterClrMapping/>
  </p:clrMapOvr>
  <p:transition spd="slow">
    <p:wipe dir="l"/>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 name="Shape 351"/>
        <p:cNvGrpSpPr/>
        <p:nvPr/>
      </p:nvGrpSpPr>
      <p:grpSpPr>
        <a:xfrm>
          <a:off x="0" y="0"/>
          <a:ext cx="0" cy="0"/>
          <a:chOff x="0" y="0"/>
          <a:chExt cx="0" cy="0"/>
        </a:xfrm>
      </p:grpSpPr>
      <p:sp>
        <p:nvSpPr>
          <p:cNvPr id="352" name="Google Shape;352;p15"/>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Components</a:t>
            </a:r>
            <a:br>
              <a:rPr lang="en-US"/>
            </a:br>
            <a:r>
              <a:rPr lang="en-US"/>
              <a:t>Network Media</a:t>
            </a:r>
            <a:endParaRPr/>
          </a:p>
        </p:txBody>
      </p:sp>
      <p:sp>
        <p:nvSpPr>
          <p:cNvPr id="353" name="Google Shape;353;p15"/>
          <p:cNvSpPr txBox="1"/>
          <p:nvPr>
            <p:ph idx="1" type="body"/>
          </p:nvPr>
        </p:nvSpPr>
        <p:spPr>
          <a:xfrm>
            <a:off x="144065" y="798946"/>
            <a:ext cx="8743293" cy="608695"/>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440"/>
              <a:buNone/>
            </a:pPr>
            <a:r>
              <a:rPr lang="en-US" sz="1600"/>
              <a:t>Communication across a network is carried through a medium which allows a message to travel from source to destination. </a:t>
            </a:r>
            <a:endParaRPr/>
          </a:p>
          <a:p>
            <a:pPr indent="0" lvl="0" marL="0" rtl="0" algn="l">
              <a:lnSpc>
                <a:spcPct val="100000"/>
              </a:lnSpc>
              <a:spcBef>
                <a:spcPts val="1200"/>
              </a:spcBef>
              <a:spcAft>
                <a:spcPts val="0"/>
              </a:spcAft>
              <a:buSzPts val="1350"/>
              <a:buNone/>
            </a:pPr>
            <a:r>
              <a:rPr lang="en-US"/>
              <a:t> </a:t>
            </a:r>
            <a:endParaRPr/>
          </a:p>
        </p:txBody>
      </p:sp>
      <p:graphicFrame>
        <p:nvGraphicFramePr>
          <p:cNvPr id="354" name="Google Shape;354;p15"/>
          <p:cNvGraphicFramePr/>
          <p:nvPr/>
        </p:nvGraphicFramePr>
        <p:xfrm>
          <a:off x="361509" y="1496375"/>
          <a:ext cx="3000000" cy="3000000"/>
        </p:xfrm>
        <a:graphic>
          <a:graphicData uri="http://schemas.openxmlformats.org/drawingml/2006/table">
            <a:tbl>
              <a:tblPr bandRow="1" firstRow="1">
                <a:noFill/>
                <a:tableStyleId>{AB5D8668-051C-443E-AA13-8F7D0F90752C}</a:tableStyleId>
              </a:tblPr>
              <a:tblGrid>
                <a:gridCol w="2324975"/>
                <a:gridCol w="2232825"/>
              </a:tblGrid>
              <a:tr h="431125">
                <a:tc>
                  <a:txBody>
                    <a:bodyPr/>
                    <a:lstStyle/>
                    <a:p>
                      <a:pPr indent="0" lvl="0" marL="0" marR="0" rtl="0" algn="l">
                        <a:spcBef>
                          <a:spcPts val="0"/>
                        </a:spcBef>
                        <a:spcAft>
                          <a:spcPts val="0"/>
                        </a:spcAft>
                        <a:buNone/>
                      </a:pPr>
                      <a:r>
                        <a:rPr lang="en-US" sz="1400"/>
                        <a:t>Media Types</a:t>
                      </a:r>
                      <a:endParaRPr/>
                    </a:p>
                  </a:txBody>
                  <a:tcPr marT="45725" marB="45725" marR="91450" marL="91450"/>
                </a:tc>
                <a:tc>
                  <a:txBody>
                    <a:bodyPr/>
                    <a:lstStyle/>
                    <a:p>
                      <a:pPr indent="0" lvl="0" marL="0" marR="0" rtl="0" algn="l">
                        <a:spcBef>
                          <a:spcPts val="0"/>
                        </a:spcBef>
                        <a:spcAft>
                          <a:spcPts val="0"/>
                        </a:spcAft>
                        <a:buNone/>
                      </a:pPr>
                      <a:r>
                        <a:rPr lang="en-US" sz="1400"/>
                        <a:t>Description</a:t>
                      </a:r>
                      <a:endParaRPr/>
                    </a:p>
                  </a:txBody>
                  <a:tcPr marT="45725" marB="45725" marR="91450" marL="91450"/>
                </a:tc>
              </a:tr>
              <a:tr h="599775">
                <a:tc>
                  <a:txBody>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Metal wires within cables</a:t>
                      </a:r>
                      <a:endParaRPr sz="1400"/>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Uses electrical impulses</a:t>
                      </a:r>
                      <a:endParaRPr sz="1400"/>
                    </a:p>
                  </a:txBody>
                  <a:tcPr marT="45725" marB="45725" marR="91450" marL="91450"/>
                </a:tc>
              </a:tr>
              <a:tr h="846725">
                <a:tc>
                  <a:txBody>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Glass or plastic fibers within cables (fiber-optic cable)</a:t>
                      </a:r>
                      <a:endParaRPr sz="1400"/>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Uses pulses of light.</a:t>
                      </a:r>
                      <a:endParaRPr sz="1400"/>
                    </a:p>
                  </a:txBody>
                  <a:tcPr marT="45725" marB="45725" marR="91450" marL="91450"/>
                </a:tc>
              </a:tr>
              <a:tr h="910175">
                <a:tc>
                  <a:txBody>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Wireless transmission</a:t>
                      </a:r>
                      <a:endParaRPr sz="1400"/>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Uses modulation of specific frequencies of electromagnetic waves.</a:t>
                      </a:r>
                      <a:endParaRPr sz="1400"/>
                    </a:p>
                  </a:txBody>
                  <a:tcPr marT="45725" marB="45725" marR="91450" marL="91450"/>
                </a:tc>
              </a:tr>
            </a:tbl>
          </a:graphicData>
        </a:graphic>
      </p:graphicFrame>
      <p:pic>
        <p:nvPicPr>
          <p:cNvPr id="355" name="Google Shape;355;p15"/>
          <p:cNvPicPr preferRelativeResize="0"/>
          <p:nvPr/>
        </p:nvPicPr>
        <p:blipFill rotWithShape="1">
          <a:blip r:embed="rId3">
            <a:alphaModFix/>
          </a:blip>
          <a:srcRect b="0" l="0" r="0" t="0"/>
          <a:stretch/>
        </p:blipFill>
        <p:spPr>
          <a:xfrm>
            <a:off x="4919331" y="1407641"/>
            <a:ext cx="3968026" cy="2999973"/>
          </a:xfrm>
          <a:prstGeom prst="rect">
            <a:avLst/>
          </a:prstGeom>
          <a:noFill/>
          <a:ln>
            <a:noFill/>
          </a:ln>
        </p:spPr>
      </p:pic>
    </p:spTree>
  </p:cSld>
  <p:clrMapOvr>
    <a:masterClrMapping/>
  </p:clrMapOvr>
  <p:transition spd="slow">
    <p:wipe dir="l"/>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384E"/>
        </a:solidFill>
      </p:bgPr>
    </p:bg>
    <p:spTree>
      <p:nvGrpSpPr>
        <p:cNvPr id="360" name="Shape 360"/>
        <p:cNvGrpSpPr/>
        <p:nvPr/>
      </p:nvGrpSpPr>
      <p:grpSpPr>
        <a:xfrm>
          <a:off x="0" y="0"/>
          <a:ext cx="0" cy="0"/>
          <a:chOff x="0" y="0"/>
          <a:chExt cx="0" cy="0"/>
        </a:xfrm>
      </p:grpSpPr>
      <p:sp>
        <p:nvSpPr>
          <p:cNvPr id="361" name="Google Shape;361;p16"/>
          <p:cNvSpPr txBox="1"/>
          <p:nvPr>
            <p:ph type="ctrTitle"/>
          </p:nvPr>
        </p:nvSpPr>
        <p:spPr>
          <a:xfrm>
            <a:off x="416425" y="915409"/>
            <a:ext cx="8231464" cy="1802391"/>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000"/>
              <a:buFont typeface="Arial"/>
              <a:buNone/>
            </a:pPr>
            <a:r>
              <a:rPr lang="en-US" sz="4000">
                <a:solidFill>
                  <a:srgbClr val="AEE8FA"/>
                </a:solidFill>
              </a:rPr>
              <a:t>1.3 Network Representations and Topologies</a:t>
            </a:r>
            <a:endParaRPr/>
          </a:p>
        </p:txBody>
      </p:sp>
    </p:spTree>
  </p:cSld>
  <p:clrMapOvr>
    <a:masterClrMapping/>
  </p:clrMapOvr>
  <p:transition spd="slow">
    <p:wipe dir="l"/>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6" name="Shape 366"/>
        <p:cNvGrpSpPr/>
        <p:nvPr/>
      </p:nvGrpSpPr>
      <p:grpSpPr>
        <a:xfrm>
          <a:off x="0" y="0"/>
          <a:ext cx="0" cy="0"/>
          <a:chOff x="0" y="0"/>
          <a:chExt cx="0" cy="0"/>
        </a:xfrm>
      </p:grpSpPr>
      <p:sp>
        <p:nvSpPr>
          <p:cNvPr id="367" name="Google Shape;367;p17"/>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Representations and Topologies</a:t>
            </a:r>
            <a:br>
              <a:rPr lang="en-US"/>
            </a:br>
            <a:r>
              <a:rPr lang="en-US"/>
              <a:t>Network Representations</a:t>
            </a:r>
            <a:endParaRPr/>
          </a:p>
        </p:txBody>
      </p:sp>
      <p:sp>
        <p:nvSpPr>
          <p:cNvPr id="368" name="Google Shape;368;p17"/>
          <p:cNvSpPr txBox="1"/>
          <p:nvPr>
            <p:ph idx="1" type="body"/>
          </p:nvPr>
        </p:nvSpPr>
        <p:spPr>
          <a:xfrm>
            <a:off x="167117" y="1152409"/>
            <a:ext cx="3997630" cy="3282194"/>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440"/>
              <a:buNone/>
            </a:pPr>
            <a:r>
              <a:rPr lang="en-US" sz="1600"/>
              <a:t>Network diagrams, often called topology diagrams, use symbols to represent devices within the network.</a:t>
            </a:r>
            <a:endParaRPr/>
          </a:p>
          <a:p>
            <a:pPr indent="0" lvl="0" marL="0" rtl="0" algn="l">
              <a:lnSpc>
                <a:spcPct val="100000"/>
              </a:lnSpc>
              <a:spcBef>
                <a:spcPts val="1200"/>
              </a:spcBef>
              <a:spcAft>
                <a:spcPts val="0"/>
              </a:spcAft>
              <a:buSzPts val="1440"/>
              <a:buNone/>
            </a:pPr>
            <a:r>
              <a:rPr lang="en-US" sz="1600"/>
              <a:t>Important terms to know include:</a:t>
            </a:r>
            <a:endParaRPr sz="1600"/>
          </a:p>
          <a:p>
            <a:pPr indent="-169863" lvl="2" marL="431800" rtl="0" algn="l">
              <a:lnSpc>
                <a:spcPct val="100000"/>
              </a:lnSpc>
              <a:spcBef>
                <a:spcPts val="900"/>
              </a:spcBef>
              <a:spcAft>
                <a:spcPts val="0"/>
              </a:spcAft>
              <a:buClr>
                <a:srgbClr val="000000"/>
              </a:buClr>
              <a:buSzPts val="1600"/>
              <a:buChar char="•"/>
            </a:pPr>
            <a:r>
              <a:rPr lang="en-US" sz="1600"/>
              <a:t>Network Interface Card (NIC)</a:t>
            </a:r>
            <a:endParaRPr/>
          </a:p>
          <a:p>
            <a:pPr indent="-169863" lvl="2" marL="431800" rtl="0" algn="l">
              <a:lnSpc>
                <a:spcPct val="100000"/>
              </a:lnSpc>
              <a:spcBef>
                <a:spcPts val="600"/>
              </a:spcBef>
              <a:spcAft>
                <a:spcPts val="0"/>
              </a:spcAft>
              <a:buClr>
                <a:srgbClr val="000000"/>
              </a:buClr>
              <a:buSzPts val="1600"/>
              <a:buChar char="•"/>
            </a:pPr>
            <a:r>
              <a:rPr lang="en-US" sz="1600"/>
              <a:t>Physical Port</a:t>
            </a:r>
            <a:endParaRPr/>
          </a:p>
          <a:p>
            <a:pPr indent="-169863" lvl="2" marL="431800" rtl="0" algn="l">
              <a:lnSpc>
                <a:spcPct val="100000"/>
              </a:lnSpc>
              <a:spcBef>
                <a:spcPts val="600"/>
              </a:spcBef>
              <a:spcAft>
                <a:spcPts val="0"/>
              </a:spcAft>
              <a:buClr>
                <a:srgbClr val="000000"/>
              </a:buClr>
              <a:buSzPts val="1600"/>
              <a:buChar char="•"/>
            </a:pPr>
            <a:r>
              <a:rPr lang="en-US" sz="1600"/>
              <a:t>Interface</a:t>
            </a:r>
            <a:endParaRPr/>
          </a:p>
          <a:p>
            <a:pPr indent="0" lvl="2" marL="261936" rtl="0" algn="l">
              <a:lnSpc>
                <a:spcPct val="100000"/>
              </a:lnSpc>
              <a:spcBef>
                <a:spcPts val="600"/>
              </a:spcBef>
              <a:spcAft>
                <a:spcPts val="0"/>
              </a:spcAft>
              <a:buClr>
                <a:srgbClr val="000000"/>
              </a:buClr>
              <a:buSzPts val="1600"/>
              <a:buNone/>
            </a:pPr>
            <a:r>
              <a:t/>
            </a:r>
            <a:endParaRPr b="1" sz="1600"/>
          </a:p>
          <a:p>
            <a:pPr indent="-93663" lvl="2" marL="431800" rtl="0" algn="l">
              <a:lnSpc>
                <a:spcPct val="100000"/>
              </a:lnSpc>
              <a:spcBef>
                <a:spcPts val="600"/>
              </a:spcBef>
              <a:spcAft>
                <a:spcPts val="0"/>
              </a:spcAft>
              <a:buClr>
                <a:srgbClr val="000000"/>
              </a:buClr>
              <a:buSzPts val="12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p:txBody>
      </p:sp>
      <p:pic>
        <p:nvPicPr>
          <p:cNvPr id="369" name="Google Shape;369;p17"/>
          <p:cNvPicPr preferRelativeResize="0"/>
          <p:nvPr/>
        </p:nvPicPr>
        <p:blipFill rotWithShape="1">
          <a:blip r:embed="rId3">
            <a:alphaModFix/>
          </a:blip>
          <a:srcRect b="0" l="0" r="0" t="0"/>
          <a:stretch/>
        </p:blipFill>
        <p:spPr>
          <a:xfrm>
            <a:off x="4164747" y="983570"/>
            <a:ext cx="4880311" cy="3451033"/>
          </a:xfrm>
          <a:prstGeom prst="rect">
            <a:avLst/>
          </a:prstGeom>
          <a:noFill/>
          <a:ln>
            <a:noFill/>
          </a:ln>
        </p:spPr>
      </p:pic>
    </p:spTree>
  </p:cSld>
  <p:clrMapOvr>
    <a:masterClrMapping/>
  </p:clrMapOvr>
  <p:transition spd="slow">
    <p:wipe dir="l"/>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4" name="Shape 374"/>
        <p:cNvGrpSpPr/>
        <p:nvPr/>
      </p:nvGrpSpPr>
      <p:grpSpPr>
        <a:xfrm>
          <a:off x="0" y="0"/>
          <a:ext cx="0" cy="0"/>
          <a:chOff x="0" y="0"/>
          <a:chExt cx="0" cy="0"/>
        </a:xfrm>
      </p:grpSpPr>
      <p:sp>
        <p:nvSpPr>
          <p:cNvPr id="375" name="Google Shape;375;p18"/>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Representations and Topologies</a:t>
            </a:r>
            <a:br>
              <a:rPr lang="en-US"/>
            </a:br>
            <a:r>
              <a:rPr lang="en-US"/>
              <a:t>Topology Diagrams</a:t>
            </a:r>
            <a:endParaRPr/>
          </a:p>
        </p:txBody>
      </p:sp>
      <p:sp>
        <p:nvSpPr>
          <p:cNvPr id="376" name="Google Shape;376;p18"/>
          <p:cNvSpPr txBox="1"/>
          <p:nvPr>
            <p:ph idx="1" type="body"/>
          </p:nvPr>
        </p:nvSpPr>
        <p:spPr>
          <a:xfrm>
            <a:off x="283940" y="797709"/>
            <a:ext cx="4062002" cy="740468"/>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350"/>
              <a:buNone/>
            </a:pPr>
            <a:r>
              <a:rPr lang="en-US"/>
              <a:t>Physical topology diagrams illustrate the physical location of intermediary devices and cable installation.</a:t>
            </a:r>
            <a:endParaRPr/>
          </a:p>
          <a:p>
            <a:pPr indent="-127000" lvl="1" marL="358775" rtl="0" algn="l">
              <a:lnSpc>
                <a:spcPct val="100000"/>
              </a:lnSpc>
              <a:spcBef>
                <a:spcPts val="9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p:txBody>
      </p:sp>
      <p:pic>
        <p:nvPicPr>
          <p:cNvPr id="377" name="Google Shape;377;p18"/>
          <p:cNvPicPr preferRelativeResize="0"/>
          <p:nvPr/>
        </p:nvPicPr>
        <p:blipFill rotWithShape="1">
          <a:blip r:embed="rId3">
            <a:alphaModFix/>
          </a:blip>
          <a:srcRect b="0" l="0" r="0" t="0"/>
          <a:stretch/>
        </p:blipFill>
        <p:spPr>
          <a:xfrm>
            <a:off x="283940" y="1712110"/>
            <a:ext cx="4168325" cy="2681535"/>
          </a:xfrm>
          <a:prstGeom prst="rect">
            <a:avLst/>
          </a:prstGeom>
          <a:noFill/>
          <a:ln>
            <a:noFill/>
          </a:ln>
        </p:spPr>
      </p:pic>
      <p:sp>
        <p:nvSpPr>
          <p:cNvPr id="378" name="Google Shape;378;p18"/>
          <p:cNvSpPr/>
          <p:nvPr/>
        </p:nvSpPr>
        <p:spPr>
          <a:xfrm>
            <a:off x="4911703" y="756244"/>
            <a:ext cx="4232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000000"/>
                </a:solidFill>
                <a:latin typeface="Arial"/>
                <a:ea typeface="Arial"/>
                <a:cs typeface="Arial"/>
                <a:sym typeface="Arial"/>
              </a:rPr>
              <a:t>Logical topology diagrams illustrate devices, ports, and the addressing scheme of the network.</a:t>
            </a:r>
            <a:endParaRPr sz="1500">
              <a:solidFill>
                <a:srgbClr val="000000"/>
              </a:solidFill>
              <a:latin typeface="Arial"/>
              <a:ea typeface="Arial"/>
              <a:cs typeface="Arial"/>
              <a:sym typeface="Arial"/>
            </a:endParaRPr>
          </a:p>
        </p:txBody>
      </p:sp>
      <p:pic>
        <p:nvPicPr>
          <p:cNvPr id="379" name="Google Shape;379;p18"/>
          <p:cNvPicPr preferRelativeResize="0"/>
          <p:nvPr/>
        </p:nvPicPr>
        <p:blipFill rotWithShape="1">
          <a:blip r:embed="rId4">
            <a:alphaModFix/>
          </a:blip>
          <a:srcRect b="0" l="0" r="0" t="0"/>
          <a:stretch/>
        </p:blipFill>
        <p:spPr>
          <a:xfrm>
            <a:off x="4582416" y="1712110"/>
            <a:ext cx="3971993" cy="2676988"/>
          </a:xfrm>
          <a:prstGeom prst="rect">
            <a:avLst/>
          </a:prstGeom>
          <a:noFill/>
          <a:ln>
            <a:noFill/>
          </a:ln>
        </p:spPr>
      </p:pic>
    </p:spTree>
  </p:cSld>
  <p:clrMapOvr>
    <a:masterClrMapping/>
  </p:clrMapOvr>
  <p:transition spd="slow">
    <p:wipe dir="l"/>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384E"/>
        </a:solidFill>
      </p:bgPr>
    </p:bg>
    <p:spTree>
      <p:nvGrpSpPr>
        <p:cNvPr id="384" name="Shape 384"/>
        <p:cNvGrpSpPr/>
        <p:nvPr/>
      </p:nvGrpSpPr>
      <p:grpSpPr>
        <a:xfrm>
          <a:off x="0" y="0"/>
          <a:ext cx="0" cy="0"/>
          <a:chOff x="0" y="0"/>
          <a:chExt cx="0" cy="0"/>
        </a:xfrm>
      </p:grpSpPr>
      <p:sp>
        <p:nvSpPr>
          <p:cNvPr id="385" name="Google Shape;385;p19"/>
          <p:cNvSpPr txBox="1"/>
          <p:nvPr>
            <p:ph type="ctrTitle"/>
          </p:nvPr>
        </p:nvSpPr>
        <p:spPr>
          <a:xfrm>
            <a:off x="416425" y="915409"/>
            <a:ext cx="8231464" cy="1802391"/>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000"/>
              <a:buFont typeface="Arial"/>
              <a:buNone/>
            </a:pPr>
            <a:r>
              <a:rPr lang="en-US" sz="4000">
                <a:solidFill>
                  <a:srgbClr val="AEE8FA"/>
                </a:solidFill>
              </a:rPr>
              <a:t>1.4 Common Types of Networks</a:t>
            </a:r>
            <a:endParaRPr/>
          </a:p>
        </p:txBody>
      </p:sp>
    </p:spTree>
  </p:cSld>
  <p:clrMapOvr>
    <a:masterClrMapping/>
  </p:clrMapOvr>
  <p:transition spd="slow">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384E"/>
        </a:solidFill>
      </p:bgPr>
    </p:bg>
    <p:spTree>
      <p:nvGrpSpPr>
        <p:cNvPr id="246" name="Shape 246"/>
        <p:cNvGrpSpPr/>
        <p:nvPr/>
      </p:nvGrpSpPr>
      <p:grpSpPr>
        <a:xfrm>
          <a:off x="0" y="0"/>
          <a:ext cx="0" cy="0"/>
          <a:chOff x="0" y="0"/>
          <a:chExt cx="0" cy="0"/>
        </a:xfrm>
      </p:grpSpPr>
      <p:sp>
        <p:nvSpPr>
          <p:cNvPr id="247" name="Google Shape;247;p2"/>
          <p:cNvSpPr txBox="1"/>
          <p:nvPr>
            <p:ph type="ctrTitle"/>
          </p:nvPr>
        </p:nvSpPr>
        <p:spPr>
          <a:xfrm>
            <a:off x="416425" y="915409"/>
            <a:ext cx="8058272" cy="1802391"/>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600"/>
              <a:buFont typeface="Arial"/>
              <a:buNone/>
            </a:pPr>
            <a:r>
              <a:rPr lang="en-US">
                <a:solidFill>
                  <a:srgbClr val="AEE8FA"/>
                </a:solidFill>
              </a:rPr>
              <a:t>1.1 Networks Affect Our Lives</a:t>
            </a:r>
            <a:endParaRPr/>
          </a:p>
        </p:txBody>
      </p:sp>
    </p:spTree>
  </p:cSld>
  <p:clrMapOvr>
    <a:masterClrMapping/>
  </p:clrMapOvr>
  <p:transition spd="slow">
    <p:wipe dir="l"/>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0" name="Shape 390"/>
        <p:cNvGrpSpPr/>
        <p:nvPr/>
      </p:nvGrpSpPr>
      <p:grpSpPr>
        <a:xfrm>
          <a:off x="0" y="0"/>
          <a:ext cx="0" cy="0"/>
          <a:chOff x="0" y="0"/>
          <a:chExt cx="0" cy="0"/>
        </a:xfrm>
      </p:grpSpPr>
      <p:sp>
        <p:nvSpPr>
          <p:cNvPr id="391" name="Google Shape;391;p20"/>
          <p:cNvSpPr txBox="1"/>
          <p:nvPr>
            <p:ph type="title"/>
          </p:nvPr>
        </p:nvSpPr>
        <p:spPr>
          <a:xfrm>
            <a:off x="0" y="0"/>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Common Types of Networks</a:t>
            </a:r>
            <a:br>
              <a:rPr lang="en-US" sz="1600"/>
            </a:br>
            <a:r>
              <a:rPr lang="en-US"/>
              <a:t>Networks of Many Sizes</a:t>
            </a:r>
            <a:endParaRPr/>
          </a:p>
        </p:txBody>
      </p:sp>
      <p:sp>
        <p:nvSpPr>
          <p:cNvPr id="392" name="Google Shape;392;p20"/>
          <p:cNvSpPr txBox="1"/>
          <p:nvPr>
            <p:ph idx="1" type="body"/>
          </p:nvPr>
        </p:nvSpPr>
        <p:spPr>
          <a:xfrm>
            <a:off x="4572000" y="757551"/>
            <a:ext cx="4401766" cy="3950636"/>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530"/>
              <a:buFont typeface="Arial"/>
              <a:buChar char="•"/>
            </a:pPr>
            <a:r>
              <a:rPr b="1" lang="en-US" sz="1700">
                <a:solidFill>
                  <a:srgbClr val="0000CC"/>
                </a:solidFill>
              </a:rPr>
              <a:t>Small Home Networks </a:t>
            </a:r>
            <a:r>
              <a:rPr lang="en-US" sz="1700"/>
              <a:t>– connect a few computers to each other and the Internet</a:t>
            </a:r>
            <a:endParaRPr/>
          </a:p>
          <a:p>
            <a:pPr indent="-169863" lvl="0" marL="169863" rtl="0" algn="l">
              <a:lnSpc>
                <a:spcPct val="100000"/>
              </a:lnSpc>
              <a:spcBef>
                <a:spcPts val="1200"/>
              </a:spcBef>
              <a:spcAft>
                <a:spcPts val="0"/>
              </a:spcAft>
              <a:buSzPts val="1530"/>
              <a:buFont typeface="Arial"/>
              <a:buChar char="•"/>
            </a:pPr>
            <a:r>
              <a:rPr b="1" lang="en-US" sz="1700">
                <a:solidFill>
                  <a:srgbClr val="0000CC"/>
                </a:solidFill>
              </a:rPr>
              <a:t>Small Office/Home Office </a:t>
            </a:r>
            <a:r>
              <a:rPr lang="en-US" sz="1700"/>
              <a:t>– enables computer within a home or remote office to connect to a corporate network</a:t>
            </a:r>
            <a:endParaRPr/>
          </a:p>
          <a:p>
            <a:pPr indent="-169863" lvl="0" marL="169863" rtl="0" algn="l">
              <a:lnSpc>
                <a:spcPct val="100000"/>
              </a:lnSpc>
              <a:spcBef>
                <a:spcPts val="1200"/>
              </a:spcBef>
              <a:spcAft>
                <a:spcPts val="0"/>
              </a:spcAft>
              <a:buSzPts val="1530"/>
              <a:buFont typeface="Arial"/>
              <a:buChar char="•"/>
            </a:pPr>
            <a:r>
              <a:rPr b="1" lang="en-US" sz="1700">
                <a:solidFill>
                  <a:srgbClr val="0000CC"/>
                </a:solidFill>
              </a:rPr>
              <a:t>Medium to Large Networks </a:t>
            </a:r>
            <a:r>
              <a:rPr lang="en-US" sz="1700"/>
              <a:t>– many locations with hundreds or thousands of interconnected computers</a:t>
            </a:r>
            <a:endParaRPr/>
          </a:p>
          <a:p>
            <a:pPr indent="-169863" lvl="0" marL="169863" rtl="0" algn="l">
              <a:lnSpc>
                <a:spcPct val="100000"/>
              </a:lnSpc>
              <a:spcBef>
                <a:spcPts val="1200"/>
              </a:spcBef>
              <a:spcAft>
                <a:spcPts val="0"/>
              </a:spcAft>
              <a:buSzPts val="1530"/>
              <a:buFont typeface="Arial"/>
              <a:buChar char="•"/>
            </a:pPr>
            <a:r>
              <a:rPr b="1" lang="en-US" sz="1700">
                <a:solidFill>
                  <a:srgbClr val="0000CC"/>
                </a:solidFill>
              </a:rPr>
              <a:t>World Wide Networks </a:t>
            </a:r>
            <a:r>
              <a:rPr lang="en-US" sz="1700"/>
              <a:t>– connects hundreds of millions of computers world-wide – such as the internet</a:t>
            </a:r>
            <a:endParaRPr/>
          </a:p>
          <a:p>
            <a:pPr indent="-120650" lvl="1" marL="358775" rtl="0" algn="l">
              <a:lnSpc>
                <a:spcPct val="100000"/>
              </a:lnSpc>
              <a:spcBef>
                <a:spcPts val="900"/>
              </a:spcBef>
              <a:spcAft>
                <a:spcPts val="0"/>
              </a:spcAft>
              <a:buSzPts val="1500"/>
              <a:buNone/>
            </a:pPr>
            <a:r>
              <a:t/>
            </a:r>
            <a:endParaRPr sz="1500"/>
          </a:p>
          <a:p>
            <a:pPr indent="-101600" lvl="1" marL="358775" rtl="0" algn="l">
              <a:lnSpc>
                <a:spcPct val="100000"/>
              </a:lnSpc>
              <a:spcBef>
                <a:spcPts val="600"/>
              </a:spcBef>
              <a:spcAft>
                <a:spcPts val="0"/>
              </a:spcAft>
              <a:buSzPts val="1800"/>
              <a:buNone/>
            </a:pPr>
            <a:r>
              <a:t/>
            </a:r>
            <a:endParaRPr sz="1800"/>
          </a:p>
          <a:p>
            <a:pPr indent="0" lvl="0" marL="0" rtl="0" algn="l">
              <a:lnSpc>
                <a:spcPct val="100000"/>
              </a:lnSpc>
              <a:spcBef>
                <a:spcPts val="900"/>
              </a:spcBef>
              <a:spcAft>
                <a:spcPts val="0"/>
              </a:spcAft>
              <a:buSzPts val="1485"/>
              <a:buNone/>
            </a:pPr>
            <a:r>
              <a:t/>
            </a:r>
            <a:endParaRPr b="1" sz="1650"/>
          </a:p>
        </p:txBody>
      </p:sp>
      <p:sp>
        <p:nvSpPr>
          <p:cNvPr id="393" name="Google Shape;393;p20"/>
          <p:cNvSpPr txBox="1"/>
          <p:nvPr/>
        </p:nvSpPr>
        <p:spPr>
          <a:xfrm>
            <a:off x="0" y="2310756"/>
            <a:ext cx="4344344"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600">
                <a:solidFill>
                  <a:schemeClr val="dk1"/>
                </a:solidFill>
                <a:latin typeface="Arial"/>
                <a:ea typeface="Arial"/>
                <a:cs typeface="Arial"/>
                <a:sym typeface="Arial"/>
              </a:rPr>
              <a:t>Small Home                  SOHO</a:t>
            </a:r>
            <a:endParaRPr/>
          </a:p>
        </p:txBody>
      </p:sp>
      <p:pic>
        <p:nvPicPr>
          <p:cNvPr descr="this is the image’s alt text" id="394" name="Google Shape;394;p20"/>
          <p:cNvPicPr preferRelativeResize="0"/>
          <p:nvPr/>
        </p:nvPicPr>
        <p:blipFill rotWithShape="1">
          <a:blip r:embed="rId3">
            <a:alphaModFix/>
          </a:blip>
          <a:srcRect b="0" l="0" r="0" t="0"/>
          <a:stretch/>
        </p:blipFill>
        <p:spPr>
          <a:xfrm>
            <a:off x="150779" y="757551"/>
            <a:ext cx="2103105" cy="1534030"/>
          </a:xfrm>
          <a:prstGeom prst="rect">
            <a:avLst/>
          </a:prstGeom>
          <a:noFill/>
          <a:ln>
            <a:noFill/>
          </a:ln>
        </p:spPr>
      </p:pic>
      <p:pic>
        <p:nvPicPr>
          <p:cNvPr descr="https://d1qjbjciwpxftb.cloudfront.net/courses/ccna1/networking-today/5_common-types-of-networks/assets/1_chunk/media--Small-Home-Office-Net--image.jpg" id="395" name="Google Shape;395;p20"/>
          <p:cNvPicPr preferRelativeResize="0"/>
          <p:nvPr/>
        </p:nvPicPr>
        <p:blipFill rotWithShape="1">
          <a:blip r:embed="rId4">
            <a:alphaModFix/>
          </a:blip>
          <a:srcRect b="0" l="0" r="0" t="0"/>
          <a:stretch/>
        </p:blipFill>
        <p:spPr>
          <a:xfrm>
            <a:off x="2253884" y="757551"/>
            <a:ext cx="2090460" cy="1534030"/>
          </a:xfrm>
          <a:prstGeom prst="rect">
            <a:avLst/>
          </a:prstGeom>
          <a:noFill/>
          <a:ln>
            <a:noFill/>
          </a:ln>
        </p:spPr>
      </p:pic>
      <p:sp>
        <p:nvSpPr>
          <p:cNvPr id="396" name="Google Shape;396;p20"/>
          <p:cNvSpPr txBox="1"/>
          <p:nvPr/>
        </p:nvSpPr>
        <p:spPr>
          <a:xfrm>
            <a:off x="176173" y="4303795"/>
            <a:ext cx="41681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600">
                <a:solidFill>
                  <a:schemeClr val="dk1"/>
                </a:solidFill>
                <a:latin typeface="Arial"/>
                <a:ea typeface="Arial"/>
                <a:cs typeface="Arial"/>
                <a:sym typeface="Arial"/>
              </a:rPr>
              <a:t>Medium/Large            World Wide</a:t>
            </a:r>
            <a:endParaRPr/>
          </a:p>
        </p:txBody>
      </p:sp>
      <p:pic>
        <p:nvPicPr>
          <p:cNvPr descr="this is the image’s alt text" id="397" name="Google Shape;397;p20"/>
          <p:cNvPicPr preferRelativeResize="0"/>
          <p:nvPr/>
        </p:nvPicPr>
        <p:blipFill rotWithShape="1">
          <a:blip r:embed="rId5">
            <a:alphaModFix/>
          </a:blip>
          <a:srcRect b="0" l="0" r="0" t="0"/>
          <a:stretch/>
        </p:blipFill>
        <p:spPr>
          <a:xfrm>
            <a:off x="150778" y="2699263"/>
            <a:ext cx="2103105" cy="1604532"/>
          </a:xfrm>
          <a:prstGeom prst="rect">
            <a:avLst/>
          </a:prstGeom>
          <a:noFill/>
          <a:ln>
            <a:noFill/>
          </a:ln>
        </p:spPr>
      </p:pic>
      <p:pic>
        <p:nvPicPr>
          <p:cNvPr id="398" name="Google Shape;398;p20"/>
          <p:cNvPicPr preferRelativeResize="0"/>
          <p:nvPr/>
        </p:nvPicPr>
        <p:blipFill rotWithShape="1">
          <a:blip r:embed="rId6">
            <a:alphaModFix/>
          </a:blip>
          <a:srcRect b="0" l="0" r="0" t="0"/>
          <a:stretch/>
        </p:blipFill>
        <p:spPr>
          <a:xfrm>
            <a:off x="2253883" y="2680088"/>
            <a:ext cx="2090461" cy="1604532"/>
          </a:xfrm>
          <a:prstGeom prst="rect">
            <a:avLst/>
          </a:prstGeom>
          <a:noFill/>
          <a:ln>
            <a:noFill/>
          </a:ln>
        </p:spPr>
      </p:pic>
    </p:spTree>
  </p:cSld>
  <p:clrMapOvr>
    <a:masterClrMapping/>
  </p:clrMapOvr>
  <p:transition spd="slow">
    <p:wipe dir="l"/>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3" name="Shape 403"/>
        <p:cNvGrpSpPr/>
        <p:nvPr/>
      </p:nvGrpSpPr>
      <p:grpSpPr>
        <a:xfrm>
          <a:off x="0" y="0"/>
          <a:ext cx="0" cy="0"/>
          <a:chOff x="0" y="0"/>
          <a:chExt cx="0" cy="0"/>
        </a:xfrm>
      </p:grpSpPr>
      <p:sp>
        <p:nvSpPr>
          <p:cNvPr id="404" name="Google Shape;404;p21"/>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LANs and WANs</a:t>
            </a:r>
            <a:br>
              <a:rPr lang="en-US"/>
            </a:br>
            <a:r>
              <a:rPr lang="en-US"/>
              <a:t>Types of Networks</a:t>
            </a:r>
            <a:endParaRPr/>
          </a:p>
        </p:txBody>
      </p:sp>
      <p:sp>
        <p:nvSpPr>
          <p:cNvPr id="405" name="Google Shape;405;p21"/>
          <p:cNvSpPr txBox="1"/>
          <p:nvPr>
            <p:ph idx="1" type="body"/>
          </p:nvPr>
        </p:nvSpPr>
        <p:spPr>
          <a:xfrm>
            <a:off x="74908" y="1098621"/>
            <a:ext cx="3728689" cy="3403222"/>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350"/>
              <a:buFont typeface="Noto Sans Symbols"/>
              <a:buChar char="▪"/>
            </a:pPr>
            <a:r>
              <a:rPr lang="en-US"/>
              <a:t>Two most common types of networks:</a:t>
            </a:r>
            <a:endParaRPr/>
          </a:p>
          <a:p>
            <a:pPr indent="-215900" lvl="1" marL="358775" rtl="0" algn="l">
              <a:lnSpc>
                <a:spcPct val="100000"/>
              </a:lnSpc>
              <a:spcBef>
                <a:spcPts val="900"/>
              </a:spcBef>
              <a:spcAft>
                <a:spcPts val="0"/>
              </a:spcAft>
              <a:buSzPts val="1400"/>
              <a:buChar char="•"/>
            </a:pPr>
            <a:r>
              <a:rPr lang="en-US">
                <a:solidFill>
                  <a:srgbClr val="0000CC"/>
                </a:solidFill>
              </a:rPr>
              <a:t>Local Area Network (LAN) </a:t>
            </a:r>
            <a:r>
              <a:rPr lang="en-US"/>
              <a:t>– spans a small geographic area owned or operated by an individual or IT department.</a:t>
            </a:r>
            <a:endParaRPr/>
          </a:p>
          <a:p>
            <a:pPr indent="-215900" lvl="1" marL="358775" rtl="0" algn="l">
              <a:lnSpc>
                <a:spcPct val="100000"/>
              </a:lnSpc>
              <a:spcBef>
                <a:spcPts val="600"/>
              </a:spcBef>
              <a:spcAft>
                <a:spcPts val="0"/>
              </a:spcAft>
              <a:buSzPts val="1400"/>
              <a:buChar char="•"/>
            </a:pPr>
            <a:r>
              <a:rPr lang="en-US">
                <a:solidFill>
                  <a:srgbClr val="0000CC"/>
                </a:solidFill>
              </a:rPr>
              <a:t>Wide Area Network (WAN) </a:t>
            </a:r>
            <a:r>
              <a:rPr lang="en-US"/>
              <a:t>– spans a large geographic area typically involving a telecommunications service provider.</a:t>
            </a:r>
            <a:endParaRPr/>
          </a:p>
          <a:p>
            <a:pPr indent="-215900" lvl="1" marL="358775" rtl="0" algn="l">
              <a:lnSpc>
                <a:spcPct val="100000"/>
              </a:lnSpc>
              <a:spcBef>
                <a:spcPts val="600"/>
              </a:spcBef>
              <a:spcAft>
                <a:spcPts val="0"/>
              </a:spcAft>
              <a:buSzPts val="1400"/>
              <a:buChar char="•"/>
            </a:pPr>
            <a:r>
              <a:rPr lang="en-US"/>
              <a:t>Other types of networks:</a:t>
            </a:r>
            <a:endParaRPr/>
          </a:p>
          <a:p>
            <a:pPr indent="-169863" lvl="2" marL="431800" rtl="0" algn="l">
              <a:lnSpc>
                <a:spcPct val="100000"/>
              </a:lnSpc>
              <a:spcBef>
                <a:spcPts val="600"/>
              </a:spcBef>
              <a:spcAft>
                <a:spcPts val="0"/>
              </a:spcAft>
              <a:buClr>
                <a:srgbClr val="0000CC"/>
              </a:buClr>
              <a:buSzPts val="1200"/>
              <a:buChar char="•"/>
            </a:pPr>
            <a:r>
              <a:rPr lang="en-US">
                <a:solidFill>
                  <a:srgbClr val="0000CC"/>
                </a:solidFill>
              </a:rPr>
              <a:t>Metropolitan Area Network (</a:t>
            </a:r>
            <a:r>
              <a:rPr lang="en-US">
                <a:solidFill>
                  <a:srgbClr val="FF0000"/>
                </a:solidFill>
              </a:rPr>
              <a:t>MAN</a:t>
            </a:r>
            <a:r>
              <a:rPr lang="en-US">
                <a:solidFill>
                  <a:srgbClr val="0000CC"/>
                </a:solidFill>
              </a:rPr>
              <a:t>)</a:t>
            </a:r>
            <a:endParaRPr/>
          </a:p>
          <a:p>
            <a:pPr indent="-169863" lvl="2" marL="431800" rtl="0" algn="l">
              <a:lnSpc>
                <a:spcPct val="100000"/>
              </a:lnSpc>
              <a:spcBef>
                <a:spcPts val="600"/>
              </a:spcBef>
              <a:spcAft>
                <a:spcPts val="0"/>
              </a:spcAft>
              <a:buClr>
                <a:srgbClr val="0000CC"/>
              </a:buClr>
              <a:buSzPts val="1200"/>
              <a:buChar char="•"/>
            </a:pPr>
            <a:r>
              <a:rPr lang="en-US">
                <a:solidFill>
                  <a:srgbClr val="0000CC"/>
                </a:solidFill>
              </a:rPr>
              <a:t>Wireless LAN (</a:t>
            </a:r>
            <a:r>
              <a:rPr lang="en-US">
                <a:solidFill>
                  <a:srgbClr val="FF0000"/>
                </a:solidFill>
              </a:rPr>
              <a:t>WLAN</a:t>
            </a:r>
            <a:r>
              <a:rPr lang="en-US">
                <a:solidFill>
                  <a:srgbClr val="0000CC"/>
                </a:solidFill>
              </a:rPr>
              <a:t>)</a:t>
            </a:r>
            <a:endParaRPr/>
          </a:p>
          <a:p>
            <a:pPr indent="-169863" lvl="2" marL="431800" rtl="0" algn="l">
              <a:lnSpc>
                <a:spcPct val="100000"/>
              </a:lnSpc>
              <a:spcBef>
                <a:spcPts val="600"/>
              </a:spcBef>
              <a:spcAft>
                <a:spcPts val="0"/>
              </a:spcAft>
              <a:buClr>
                <a:srgbClr val="0000CC"/>
              </a:buClr>
              <a:buSzPts val="1200"/>
              <a:buChar char="•"/>
            </a:pPr>
            <a:r>
              <a:rPr lang="en-US">
                <a:solidFill>
                  <a:srgbClr val="0000CC"/>
                </a:solidFill>
              </a:rPr>
              <a:t>Storage Area Network (</a:t>
            </a:r>
            <a:r>
              <a:rPr lang="en-US">
                <a:solidFill>
                  <a:srgbClr val="FF0000"/>
                </a:solidFill>
              </a:rPr>
              <a:t>SAN</a:t>
            </a:r>
            <a:r>
              <a:rPr lang="en-US">
                <a:solidFill>
                  <a:srgbClr val="0000CC"/>
                </a:solidFill>
              </a:rPr>
              <a:t>)</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p:txBody>
      </p:sp>
      <p:pic>
        <p:nvPicPr>
          <p:cNvPr id="406" name="Google Shape;406;p21"/>
          <p:cNvPicPr preferRelativeResize="0"/>
          <p:nvPr/>
        </p:nvPicPr>
        <p:blipFill rotWithShape="1">
          <a:blip r:embed="rId3">
            <a:alphaModFix/>
          </a:blip>
          <a:srcRect b="0" l="0" r="0" t="0"/>
          <a:stretch/>
        </p:blipFill>
        <p:spPr>
          <a:xfrm>
            <a:off x="4158503" y="977593"/>
            <a:ext cx="4914900" cy="3524250"/>
          </a:xfrm>
          <a:prstGeom prst="rect">
            <a:avLst/>
          </a:prstGeom>
          <a:noFill/>
          <a:ln>
            <a:noFill/>
          </a:ln>
        </p:spPr>
      </p:pic>
    </p:spTree>
  </p:cSld>
  <p:clrMapOvr>
    <a:masterClrMapping/>
  </p:clrMapOvr>
  <p:transition spd="slow">
    <p:wipe dir="l"/>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1" name="Shape 411"/>
        <p:cNvGrpSpPr/>
        <p:nvPr/>
      </p:nvGrpSpPr>
      <p:grpSpPr>
        <a:xfrm>
          <a:off x="0" y="0"/>
          <a:ext cx="0" cy="0"/>
          <a:chOff x="0" y="0"/>
          <a:chExt cx="0" cy="0"/>
        </a:xfrm>
      </p:grpSpPr>
      <p:sp>
        <p:nvSpPr>
          <p:cNvPr id="412" name="Google Shape;412;p22"/>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Common Types of Networks </a:t>
            </a:r>
            <a:br>
              <a:rPr lang="en-US"/>
            </a:br>
            <a:r>
              <a:rPr lang="en-US"/>
              <a:t>LANs and WANs (cont.)</a:t>
            </a:r>
            <a:endParaRPr/>
          </a:p>
        </p:txBody>
      </p:sp>
      <p:sp>
        <p:nvSpPr>
          <p:cNvPr id="413" name="Google Shape;413;p22"/>
          <p:cNvSpPr txBox="1"/>
          <p:nvPr>
            <p:ph idx="1" type="body"/>
          </p:nvPr>
        </p:nvSpPr>
        <p:spPr>
          <a:xfrm>
            <a:off x="283940" y="797709"/>
            <a:ext cx="4062002" cy="559699"/>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350"/>
              <a:buNone/>
            </a:pPr>
            <a:r>
              <a:rPr lang="en-US"/>
              <a:t>A LAN is a network infrastructure that spans a small geographical area. </a:t>
            </a:r>
            <a:endParaRPr/>
          </a:p>
          <a:p>
            <a:pPr indent="-127000" lvl="1" marL="358775" rtl="0" algn="l">
              <a:lnSpc>
                <a:spcPct val="100000"/>
              </a:lnSpc>
              <a:spcBef>
                <a:spcPts val="9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p:txBody>
      </p:sp>
      <p:pic>
        <p:nvPicPr>
          <p:cNvPr id="414" name="Google Shape;414;p22"/>
          <p:cNvPicPr preferRelativeResize="0"/>
          <p:nvPr/>
        </p:nvPicPr>
        <p:blipFill rotWithShape="1">
          <a:blip r:embed="rId3">
            <a:alphaModFix/>
          </a:blip>
          <a:srcRect b="0" l="0" r="0" t="0"/>
          <a:stretch/>
        </p:blipFill>
        <p:spPr>
          <a:xfrm>
            <a:off x="396580" y="1357408"/>
            <a:ext cx="2556289" cy="1344169"/>
          </a:xfrm>
          <a:prstGeom prst="rect">
            <a:avLst/>
          </a:prstGeom>
          <a:noFill/>
          <a:ln>
            <a:noFill/>
          </a:ln>
        </p:spPr>
      </p:pic>
      <p:sp>
        <p:nvSpPr>
          <p:cNvPr id="415" name="Google Shape;415;p22"/>
          <p:cNvSpPr/>
          <p:nvPr/>
        </p:nvSpPr>
        <p:spPr>
          <a:xfrm>
            <a:off x="4798060" y="742868"/>
            <a:ext cx="423229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A WAN is a network infrastructure that spans a wide geographical area.</a:t>
            </a:r>
            <a:endParaRPr sz="1500">
              <a:solidFill>
                <a:srgbClr val="000000"/>
              </a:solidFill>
              <a:latin typeface="Arial"/>
              <a:ea typeface="Arial"/>
              <a:cs typeface="Arial"/>
              <a:sym typeface="Arial"/>
            </a:endParaRPr>
          </a:p>
        </p:txBody>
      </p:sp>
      <p:pic>
        <p:nvPicPr>
          <p:cNvPr id="416" name="Google Shape;416;p22"/>
          <p:cNvPicPr preferRelativeResize="0"/>
          <p:nvPr/>
        </p:nvPicPr>
        <p:blipFill rotWithShape="1">
          <a:blip r:embed="rId4">
            <a:alphaModFix/>
          </a:blip>
          <a:srcRect b="0" l="0" r="0" t="0"/>
          <a:stretch/>
        </p:blipFill>
        <p:spPr>
          <a:xfrm>
            <a:off x="4818150" y="1366630"/>
            <a:ext cx="3500526" cy="1412920"/>
          </a:xfrm>
          <a:prstGeom prst="rect">
            <a:avLst/>
          </a:prstGeom>
          <a:noFill/>
          <a:ln>
            <a:noFill/>
          </a:ln>
        </p:spPr>
      </p:pic>
      <p:graphicFrame>
        <p:nvGraphicFramePr>
          <p:cNvPr id="417" name="Google Shape;417;p22"/>
          <p:cNvGraphicFramePr/>
          <p:nvPr/>
        </p:nvGraphicFramePr>
        <p:xfrm>
          <a:off x="396580" y="2779550"/>
          <a:ext cx="3000000" cy="3000000"/>
        </p:xfrm>
        <a:graphic>
          <a:graphicData uri="http://schemas.openxmlformats.org/drawingml/2006/table">
            <a:tbl>
              <a:tblPr bandRow="1" firstRow="1">
                <a:noFill/>
                <a:tableStyleId>{AB5D8668-051C-443E-AA13-8F7D0F90752C}</a:tableStyleId>
              </a:tblPr>
              <a:tblGrid>
                <a:gridCol w="4012375"/>
                <a:gridCol w="4373150"/>
              </a:tblGrid>
              <a:tr h="331375">
                <a:tc>
                  <a:txBody>
                    <a:bodyPr/>
                    <a:lstStyle/>
                    <a:p>
                      <a:pPr indent="0" lvl="0" marL="0" marR="0" rtl="0" algn="l">
                        <a:spcBef>
                          <a:spcPts val="0"/>
                        </a:spcBef>
                        <a:spcAft>
                          <a:spcPts val="0"/>
                        </a:spcAft>
                        <a:buNone/>
                      </a:pPr>
                      <a:r>
                        <a:rPr lang="en-US" sz="1400"/>
                        <a:t>LAN</a:t>
                      </a:r>
                      <a:endParaRPr/>
                    </a:p>
                  </a:txBody>
                  <a:tcPr marT="45725" marB="45725" marR="91450" marL="91450"/>
                </a:tc>
                <a:tc>
                  <a:txBody>
                    <a:bodyPr/>
                    <a:lstStyle/>
                    <a:p>
                      <a:pPr indent="0" lvl="0" marL="0" marR="0" rtl="0" algn="l">
                        <a:spcBef>
                          <a:spcPts val="0"/>
                        </a:spcBef>
                        <a:spcAft>
                          <a:spcPts val="0"/>
                        </a:spcAft>
                        <a:buNone/>
                      </a:pPr>
                      <a:r>
                        <a:rPr lang="en-US" sz="1400"/>
                        <a:t>WAN</a:t>
                      </a:r>
                      <a:endParaRPr/>
                    </a:p>
                  </a:txBody>
                  <a:tcPr marT="45725" marB="45725" marR="91450" marL="91450"/>
                </a:tc>
              </a:tr>
              <a:tr h="331375">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Interconnect end devices in </a:t>
                      </a:r>
                      <a:r>
                        <a:rPr b="1" i="0" lang="en-US" sz="1400">
                          <a:solidFill>
                            <a:srgbClr val="FF0000"/>
                          </a:solidFill>
                          <a:latin typeface="Arial"/>
                          <a:ea typeface="Arial"/>
                          <a:cs typeface="Arial"/>
                          <a:sym typeface="Arial"/>
                        </a:rPr>
                        <a:t>a limited area</a:t>
                      </a:r>
                      <a:r>
                        <a:rPr b="0" i="0" lang="en-US" sz="1400">
                          <a:solidFill>
                            <a:schemeClr val="dk1"/>
                          </a:solidFill>
                          <a:latin typeface="Arial"/>
                          <a:ea typeface="Arial"/>
                          <a:cs typeface="Arial"/>
                          <a:sym typeface="Arial"/>
                        </a:rPr>
                        <a:t>.</a:t>
                      </a:r>
                      <a:endParaRPr sz="1400"/>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Interconnect LANs over </a:t>
                      </a:r>
                      <a:r>
                        <a:rPr b="1" i="0" lang="en-US" sz="1400">
                          <a:solidFill>
                            <a:srgbClr val="FF0000"/>
                          </a:solidFill>
                          <a:latin typeface="Arial"/>
                          <a:ea typeface="Arial"/>
                          <a:cs typeface="Arial"/>
                          <a:sym typeface="Arial"/>
                        </a:rPr>
                        <a:t>wide geographical areas</a:t>
                      </a:r>
                      <a:r>
                        <a:rPr b="0" i="0" lang="en-US" sz="1400">
                          <a:solidFill>
                            <a:schemeClr val="dk1"/>
                          </a:solidFill>
                          <a:latin typeface="Arial"/>
                          <a:ea typeface="Arial"/>
                          <a:cs typeface="Arial"/>
                          <a:sym typeface="Arial"/>
                        </a:rPr>
                        <a:t>.</a:t>
                      </a:r>
                      <a:endParaRPr sz="1400"/>
                    </a:p>
                  </a:txBody>
                  <a:tcPr marT="45725" marB="45725" marR="91450" marL="91450"/>
                </a:tc>
              </a:tr>
              <a:tr h="331375">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Administered by a </a:t>
                      </a:r>
                      <a:r>
                        <a:rPr b="1" i="0" lang="en-US" sz="1400">
                          <a:solidFill>
                            <a:srgbClr val="FF0000"/>
                          </a:solidFill>
                          <a:latin typeface="Arial"/>
                          <a:ea typeface="Arial"/>
                          <a:cs typeface="Arial"/>
                          <a:sym typeface="Arial"/>
                        </a:rPr>
                        <a:t>single organization</a:t>
                      </a:r>
                      <a:r>
                        <a:rPr b="0" i="0" lang="en-US" sz="1400">
                          <a:solidFill>
                            <a:schemeClr val="dk1"/>
                          </a:solidFill>
                          <a:latin typeface="Arial"/>
                          <a:ea typeface="Arial"/>
                          <a:cs typeface="Arial"/>
                          <a:sym typeface="Arial"/>
                        </a:rPr>
                        <a:t> </a:t>
                      </a:r>
                      <a:r>
                        <a:rPr b="0" i="0" lang="en-US" sz="1400">
                          <a:solidFill>
                            <a:schemeClr val="dk1"/>
                          </a:solidFill>
                          <a:latin typeface="Arial"/>
                          <a:ea typeface="Arial"/>
                          <a:cs typeface="Arial"/>
                          <a:sym typeface="Arial"/>
                        </a:rPr>
                        <a:t>.</a:t>
                      </a:r>
                      <a:endParaRPr sz="1400"/>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Typically</a:t>
                      </a:r>
                      <a:r>
                        <a:rPr b="0" i="0" lang="en-US" sz="1400">
                          <a:solidFill>
                            <a:schemeClr val="dk1"/>
                          </a:solidFill>
                          <a:latin typeface="Arial"/>
                          <a:ea typeface="Arial"/>
                          <a:cs typeface="Arial"/>
                          <a:sym typeface="Arial"/>
                        </a:rPr>
                        <a:t> a</a:t>
                      </a:r>
                      <a:r>
                        <a:rPr b="0" i="0" lang="en-US" sz="1400">
                          <a:solidFill>
                            <a:schemeClr val="dk1"/>
                          </a:solidFill>
                          <a:latin typeface="Arial"/>
                          <a:ea typeface="Arial"/>
                          <a:cs typeface="Arial"/>
                          <a:sym typeface="Arial"/>
                        </a:rPr>
                        <a:t>dministered by one</a:t>
                      </a:r>
                      <a:r>
                        <a:rPr b="0" i="0" lang="en-US" sz="1400">
                          <a:solidFill>
                            <a:schemeClr val="dk1"/>
                          </a:solidFill>
                          <a:latin typeface="Arial"/>
                          <a:ea typeface="Arial"/>
                          <a:cs typeface="Arial"/>
                          <a:sym typeface="Arial"/>
                        </a:rPr>
                        <a:t> or more</a:t>
                      </a:r>
                      <a:r>
                        <a:rPr b="0" i="0" lang="en-US" sz="1400">
                          <a:solidFill>
                            <a:schemeClr val="dk1"/>
                          </a:solidFill>
                          <a:latin typeface="Arial"/>
                          <a:ea typeface="Arial"/>
                          <a:cs typeface="Arial"/>
                          <a:sym typeface="Arial"/>
                        </a:rPr>
                        <a:t> </a:t>
                      </a:r>
                      <a:r>
                        <a:rPr b="1" i="0" lang="en-US" sz="1400">
                          <a:solidFill>
                            <a:srgbClr val="FF0000"/>
                          </a:solidFill>
                          <a:latin typeface="Arial"/>
                          <a:ea typeface="Arial"/>
                          <a:cs typeface="Arial"/>
                          <a:sym typeface="Arial"/>
                        </a:rPr>
                        <a:t>service providers</a:t>
                      </a:r>
                      <a:r>
                        <a:rPr b="0" i="0" lang="en-US" sz="1400">
                          <a:solidFill>
                            <a:schemeClr val="dk1"/>
                          </a:solidFill>
                          <a:latin typeface="Arial"/>
                          <a:ea typeface="Arial"/>
                          <a:cs typeface="Arial"/>
                          <a:sym typeface="Arial"/>
                        </a:rPr>
                        <a:t>.</a:t>
                      </a:r>
                      <a:endParaRPr sz="1400"/>
                    </a:p>
                  </a:txBody>
                  <a:tcPr marT="45725" marB="45725" marR="91450" marL="91450"/>
                </a:tc>
              </a:tr>
              <a:tr h="331375">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Provide </a:t>
                      </a:r>
                      <a:r>
                        <a:rPr b="1" i="0" lang="en-US" sz="1400">
                          <a:solidFill>
                            <a:srgbClr val="FF0000"/>
                          </a:solidFill>
                          <a:latin typeface="Arial"/>
                          <a:ea typeface="Arial"/>
                          <a:cs typeface="Arial"/>
                          <a:sym typeface="Arial"/>
                        </a:rPr>
                        <a:t>high-speed</a:t>
                      </a:r>
                      <a:r>
                        <a:rPr b="0" i="0" lang="en-US" sz="1400">
                          <a:solidFill>
                            <a:schemeClr val="dk1"/>
                          </a:solidFill>
                          <a:latin typeface="Arial"/>
                          <a:ea typeface="Arial"/>
                          <a:cs typeface="Arial"/>
                          <a:sym typeface="Arial"/>
                        </a:rPr>
                        <a:t> bandwidth to internal devices.</a:t>
                      </a:r>
                      <a:endParaRPr sz="1400"/>
                    </a:p>
                  </a:txBody>
                  <a:tcPr marT="45725" marB="45725" marR="91450" marL="91450"/>
                </a:tc>
                <a:tc>
                  <a:txBody>
                    <a:bodyPr/>
                    <a:lstStyle/>
                    <a:p>
                      <a:pPr indent="0" lvl="0" marL="0" marR="0" rtl="0" algn="l">
                        <a:spcBef>
                          <a:spcPts val="0"/>
                        </a:spcBef>
                        <a:spcAft>
                          <a:spcPts val="0"/>
                        </a:spcAft>
                        <a:buNone/>
                      </a:pPr>
                      <a:r>
                        <a:rPr b="0" i="0" lang="en-US" sz="1400">
                          <a:solidFill>
                            <a:schemeClr val="dk1"/>
                          </a:solidFill>
                          <a:latin typeface="Arial"/>
                          <a:ea typeface="Arial"/>
                          <a:cs typeface="Arial"/>
                          <a:sym typeface="Arial"/>
                        </a:rPr>
                        <a:t>Typically provide </a:t>
                      </a:r>
                      <a:r>
                        <a:rPr b="1" i="0" lang="en-US" sz="1400">
                          <a:solidFill>
                            <a:srgbClr val="FF0000"/>
                          </a:solidFill>
                          <a:latin typeface="Arial"/>
                          <a:ea typeface="Arial"/>
                          <a:cs typeface="Arial"/>
                          <a:sym typeface="Arial"/>
                        </a:rPr>
                        <a:t>slower speed </a:t>
                      </a:r>
                      <a:r>
                        <a:rPr b="0" i="0" lang="en-US" sz="1400">
                          <a:solidFill>
                            <a:schemeClr val="dk1"/>
                          </a:solidFill>
                          <a:latin typeface="Arial"/>
                          <a:ea typeface="Arial"/>
                          <a:cs typeface="Arial"/>
                          <a:sym typeface="Arial"/>
                        </a:rPr>
                        <a:t>links between LANs.</a:t>
                      </a:r>
                      <a:endParaRPr sz="1400"/>
                    </a:p>
                  </a:txBody>
                  <a:tcPr marT="45725" marB="45725" marR="91450" marL="91450"/>
                </a:tc>
              </a:tr>
            </a:tbl>
          </a:graphicData>
        </a:graphic>
      </p:graphicFrame>
    </p:spTree>
  </p:cSld>
  <p:clrMapOvr>
    <a:masterClrMapping/>
  </p:clrMapOvr>
  <p:transition spd="slow">
    <p:wipe dir="l"/>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2" name="Shape 422"/>
        <p:cNvGrpSpPr/>
        <p:nvPr/>
      </p:nvGrpSpPr>
      <p:grpSpPr>
        <a:xfrm>
          <a:off x="0" y="0"/>
          <a:ext cx="0" cy="0"/>
          <a:chOff x="0" y="0"/>
          <a:chExt cx="0" cy="0"/>
        </a:xfrm>
      </p:grpSpPr>
      <p:sp>
        <p:nvSpPr>
          <p:cNvPr id="423" name="Google Shape;423;p23"/>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Common Types of Networks</a:t>
            </a:r>
            <a:br>
              <a:rPr lang="en-US"/>
            </a:br>
            <a:r>
              <a:rPr lang="en-US"/>
              <a:t>The Internet</a:t>
            </a:r>
            <a:endParaRPr/>
          </a:p>
        </p:txBody>
      </p:sp>
      <p:sp>
        <p:nvSpPr>
          <p:cNvPr id="424" name="Google Shape;424;p23"/>
          <p:cNvSpPr txBox="1"/>
          <p:nvPr>
            <p:ph idx="1" type="body"/>
          </p:nvPr>
        </p:nvSpPr>
        <p:spPr>
          <a:xfrm>
            <a:off x="122284" y="798944"/>
            <a:ext cx="4170316" cy="4054993"/>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440"/>
              <a:buNone/>
            </a:pPr>
            <a:r>
              <a:rPr lang="en-US" sz="1600"/>
              <a:t>The internet is a worldwide collection of interconnected LANs and WANs. </a:t>
            </a:r>
            <a:endParaRPr/>
          </a:p>
          <a:p>
            <a:pPr indent="-169863" lvl="0" marL="169863" rtl="0" algn="l">
              <a:lnSpc>
                <a:spcPct val="100000"/>
              </a:lnSpc>
              <a:spcBef>
                <a:spcPts val="1200"/>
              </a:spcBef>
              <a:spcAft>
                <a:spcPts val="0"/>
              </a:spcAft>
              <a:buSzPts val="1440"/>
              <a:buFont typeface="Arial"/>
              <a:buChar char="•"/>
            </a:pPr>
            <a:r>
              <a:rPr lang="en-US" sz="1600"/>
              <a:t>LANs are connected to each other using WANs.</a:t>
            </a:r>
            <a:endParaRPr/>
          </a:p>
          <a:p>
            <a:pPr indent="-169863" lvl="0" marL="169863" rtl="0" algn="l">
              <a:lnSpc>
                <a:spcPct val="100000"/>
              </a:lnSpc>
              <a:spcBef>
                <a:spcPts val="1200"/>
              </a:spcBef>
              <a:spcAft>
                <a:spcPts val="0"/>
              </a:spcAft>
              <a:buSzPts val="1440"/>
              <a:buFont typeface="Arial"/>
              <a:buChar char="•"/>
            </a:pPr>
            <a:r>
              <a:rPr lang="en-US" sz="1600"/>
              <a:t>WANs may use copper wires, fiber optic cables, and wireless transmissions.</a:t>
            </a:r>
            <a:endParaRPr/>
          </a:p>
          <a:p>
            <a:pPr indent="0" lvl="0" marL="0" rtl="0" algn="l">
              <a:lnSpc>
                <a:spcPct val="100000"/>
              </a:lnSpc>
              <a:spcBef>
                <a:spcPts val="1200"/>
              </a:spcBef>
              <a:spcAft>
                <a:spcPts val="0"/>
              </a:spcAft>
              <a:buSzPts val="1440"/>
              <a:buNone/>
            </a:pPr>
            <a:r>
              <a:rPr lang="en-US" sz="1600"/>
              <a:t>The internet is not owned by any individual or group. The following groups were developed to help maintain structure on the internet:</a:t>
            </a:r>
            <a:endParaRPr/>
          </a:p>
          <a:p>
            <a:pPr indent="-215900" lvl="1" marL="358775" rtl="0" algn="l">
              <a:lnSpc>
                <a:spcPct val="100000"/>
              </a:lnSpc>
              <a:spcBef>
                <a:spcPts val="900"/>
              </a:spcBef>
              <a:spcAft>
                <a:spcPts val="0"/>
              </a:spcAft>
              <a:buSzPts val="1600"/>
              <a:buChar char="•"/>
            </a:pPr>
            <a:r>
              <a:rPr lang="en-US" sz="1600"/>
              <a:t>IETF</a:t>
            </a:r>
            <a:endParaRPr/>
          </a:p>
          <a:p>
            <a:pPr indent="-215900" lvl="1" marL="358775" rtl="0" algn="l">
              <a:lnSpc>
                <a:spcPct val="100000"/>
              </a:lnSpc>
              <a:spcBef>
                <a:spcPts val="600"/>
              </a:spcBef>
              <a:spcAft>
                <a:spcPts val="0"/>
              </a:spcAft>
              <a:buSzPts val="1600"/>
              <a:buChar char="•"/>
            </a:pPr>
            <a:r>
              <a:rPr lang="en-US" sz="1600"/>
              <a:t>ICANN</a:t>
            </a:r>
            <a:endParaRPr/>
          </a:p>
          <a:p>
            <a:pPr indent="-215900" lvl="1" marL="358775" rtl="0" algn="l">
              <a:lnSpc>
                <a:spcPct val="100000"/>
              </a:lnSpc>
              <a:spcBef>
                <a:spcPts val="600"/>
              </a:spcBef>
              <a:spcAft>
                <a:spcPts val="0"/>
              </a:spcAft>
              <a:buSzPts val="1600"/>
              <a:buChar char="•"/>
            </a:pPr>
            <a:r>
              <a:rPr lang="en-US" sz="1600"/>
              <a:t>IAB</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p:txBody>
      </p:sp>
      <p:pic>
        <p:nvPicPr>
          <p:cNvPr id="425" name="Google Shape;425;p23"/>
          <p:cNvPicPr preferRelativeResize="0"/>
          <p:nvPr/>
        </p:nvPicPr>
        <p:blipFill rotWithShape="1">
          <a:blip r:embed="rId3">
            <a:alphaModFix/>
          </a:blip>
          <a:srcRect b="0" l="0" r="0" t="0"/>
          <a:stretch/>
        </p:blipFill>
        <p:spPr>
          <a:xfrm>
            <a:off x="4180643" y="798944"/>
            <a:ext cx="4963357" cy="3239656"/>
          </a:xfrm>
          <a:prstGeom prst="rect">
            <a:avLst/>
          </a:prstGeom>
          <a:noFill/>
          <a:ln>
            <a:noFill/>
          </a:ln>
        </p:spPr>
      </p:pic>
    </p:spTree>
  </p:cSld>
  <p:clrMapOvr>
    <a:masterClrMapping/>
  </p:clrMapOvr>
  <p:transition spd="slow">
    <p:wipe dir="l"/>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0" name="Shape 430"/>
        <p:cNvGrpSpPr/>
        <p:nvPr/>
      </p:nvGrpSpPr>
      <p:grpSpPr>
        <a:xfrm>
          <a:off x="0" y="0"/>
          <a:ext cx="0" cy="0"/>
          <a:chOff x="0" y="0"/>
          <a:chExt cx="0" cy="0"/>
        </a:xfrm>
      </p:grpSpPr>
      <p:sp>
        <p:nvSpPr>
          <p:cNvPr id="431" name="Google Shape;431;p24"/>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The Internet, Intranets, and Extranets</a:t>
            </a:r>
            <a:br>
              <a:rPr lang="en-US"/>
            </a:br>
            <a:r>
              <a:rPr lang="en-US"/>
              <a:t>Intranets and Extranets</a:t>
            </a:r>
            <a:endParaRPr/>
          </a:p>
        </p:txBody>
      </p:sp>
      <p:sp>
        <p:nvSpPr>
          <p:cNvPr id="432" name="Google Shape;432;p24"/>
          <p:cNvSpPr txBox="1"/>
          <p:nvPr>
            <p:ph idx="1" type="body"/>
          </p:nvPr>
        </p:nvSpPr>
        <p:spPr>
          <a:xfrm>
            <a:off x="4893012" y="1365266"/>
            <a:ext cx="3822971" cy="2763161"/>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350"/>
              <a:buFont typeface="Noto Sans Symbols"/>
              <a:buChar char="▪"/>
            </a:pPr>
            <a:r>
              <a:rPr lang="en-US"/>
              <a:t>Unlike the Internet, an intranet is a private collection of LANs and WANs internal to an organization that is meant to be accessible only to the organizations members or others with authorization.</a:t>
            </a:r>
            <a:endParaRPr/>
          </a:p>
          <a:p>
            <a:pPr indent="-169863" lvl="0" marL="169863" rtl="0" algn="l">
              <a:lnSpc>
                <a:spcPct val="100000"/>
              </a:lnSpc>
              <a:spcBef>
                <a:spcPts val="1200"/>
              </a:spcBef>
              <a:spcAft>
                <a:spcPts val="0"/>
              </a:spcAft>
              <a:buSzPts val="1350"/>
              <a:buFont typeface="Noto Sans Symbols"/>
              <a:buChar char="▪"/>
            </a:pPr>
            <a:r>
              <a:rPr lang="en-US"/>
              <a:t>An organization might use an extranet to provide secure access to their network for individuals who work for a different organization that need access to their data on their network.</a:t>
            </a:r>
            <a:endParaRPr/>
          </a:p>
          <a:p>
            <a:pPr indent="-127000" lvl="1" marL="358775" rtl="0" algn="l">
              <a:lnSpc>
                <a:spcPct val="100000"/>
              </a:lnSpc>
              <a:spcBef>
                <a:spcPts val="9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p:txBody>
      </p:sp>
      <p:pic>
        <p:nvPicPr>
          <p:cNvPr id="433" name="Google Shape;433;p24"/>
          <p:cNvPicPr preferRelativeResize="0"/>
          <p:nvPr/>
        </p:nvPicPr>
        <p:blipFill rotWithShape="1">
          <a:blip r:embed="rId3">
            <a:alphaModFix/>
          </a:blip>
          <a:srcRect b="0" l="0" r="0" t="0"/>
          <a:stretch/>
        </p:blipFill>
        <p:spPr>
          <a:xfrm>
            <a:off x="427306" y="884710"/>
            <a:ext cx="4048125" cy="3724275"/>
          </a:xfrm>
          <a:prstGeom prst="rect">
            <a:avLst/>
          </a:prstGeom>
          <a:noFill/>
          <a:ln>
            <a:noFill/>
          </a:ln>
        </p:spPr>
      </p:pic>
    </p:spTree>
  </p:cSld>
  <p:clrMapOvr>
    <a:masterClrMapping/>
  </p:clrMapOvr>
  <p:transition spd="slow">
    <p:wipe dir="l"/>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384E"/>
        </a:solidFill>
      </p:bgPr>
    </p:bg>
    <p:spTree>
      <p:nvGrpSpPr>
        <p:cNvPr id="438" name="Shape 438"/>
        <p:cNvGrpSpPr/>
        <p:nvPr/>
      </p:nvGrpSpPr>
      <p:grpSpPr>
        <a:xfrm>
          <a:off x="0" y="0"/>
          <a:ext cx="0" cy="0"/>
          <a:chOff x="0" y="0"/>
          <a:chExt cx="0" cy="0"/>
        </a:xfrm>
      </p:grpSpPr>
      <p:sp>
        <p:nvSpPr>
          <p:cNvPr id="439" name="Google Shape;439;p25"/>
          <p:cNvSpPr txBox="1"/>
          <p:nvPr>
            <p:ph type="ctrTitle"/>
          </p:nvPr>
        </p:nvSpPr>
        <p:spPr>
          <a:xfrm>
            <a:off x="416425" y="915409"/>
            <a:ext cx="8231464" cy="1802391"/>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000"/>
              <a:buFont typeface="Arial"/>
              <a:buNone/>
            </a:pPr>
            <a:r>
              <a:rPr lang="en-US" sz="4000">
                <a:solidFill>
                  <a:srgbClr val="AEE8FA"/>
                </a:solidFill>
              </a:rPr>
              <a:t>1.5 Internet Connections</a:t>
            </a:r>
            <a:endParaRPr/>
          </a:p>
        </p:txBody>
      </p:sp>
    </p:spTree>
  </p:cSld>
  <p:clrMapOvr>
    <a:masterClrMapping/>
  </p:clrMapOvr>
  <p:transition spd="slow">
    <p:wipe dir="l"/>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4" name="Shape 444"/>
        <p:cNvGrpSpPr/>
        <p:nvPr/>
      </p:nvGrpSpPr>
      <p:grpSpPr>
        <a:xfrm>
          <a:off x="0" y="0"/>
          <a:ext cx="0" cy="0"/>
          <a:chOff x="0" y="0"/>
          <a:chExt cx="0" cy="0"/>
        </a:xfrm>
      </p:grpSpPr>
      <p:sp>
        <p:nvSpPr>
          <p:cNvPr id="445" name="Google Shape;445;p26"/>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Internet Connections</a:t>
            </a:r>
            <a:br>
              <a:rPr lang="en-US"/>
            </a:br>
            <a:r>
              <a:rPr lang="en-US"/>
              <a:t>Internet Access Technologies</a:t>
            </a:r>
            <a:endParaRPr/>
          </a:p>
        </p:txBody>
      </p:sp>
      <p:sp>
        <p:nvSpPr>
          <p:cNvPr id="446" name="Google Shape;446;p26"/>
          <p:cNvSpPr txBox="1"/>
          <p:nvPr>
            <p:ph idx="1" type="body"/>
          </p:nvPr>
        </p:nvSpPr>
        <p:spPr>
          <a:xfrm>
            <a:off x="5321030" y="798944"/>
            <a:ext cx="3822971" cy="3753601"/>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350"/>
              <a:buFont typeface="Noto Sans Symbols"/>
              <a:buChar char="▪"/>
            </a:pPr>
            <a:r>
              <a:rPr lang="en-US"/>
              <a:t>There are many ways to connect users and organizations to the Internet:</a:t>
            </a:r>
            <a:endParaRPr/>
          </a:p>
          <a:p>
            <a:pPr indent="-215900" lvl="1" marL="358775" rtl="0" algn="l">
              <a:lnSpc>
                <a:spcPct val="100000"/>
              </a:lnSpc>
              <a:spcBef>
                <a:spcPts val="900"/>
              </a:spcBef>
              <a:spcAft>
                <a:spcPts val="0"/>
              </a:spcAft>
              <a:buSzPts val="1400"/>
              <a:buChar char="•"/>
            </a:pPr>
            <a:r>
              <a:rPr lang="en-US"/>
              <a:t>Popular services for home users and small offices include </a:t>
            </a:r>
            <a:r>
              <a:rPr lang="en-US">
                <a:solidFill>
                  <a:srgbClr val="FF0000"/>
                </a:solidFill>
              </a:rPr>
              <a:t>broadband cable</a:t>
            </a:r>
            <a:r>
              <a:rPr lang="en-US"/>
              <a:t>, broadband digital subscriber line (</a:t>
            </a:r>
            <a:r>
              <a:rPr lang="en-US">
                <a:solidFill>
                  <a:srgbClr val="FF0000"/>
                </a:solidFill>
              </a:rPr>
              <a:t>DSL</a:t>
            </a:r>
            <a:r>
              <a:rPr lang="en-US"/>
              <a:t>), </a:t>
            </a:r>
            <a:r>
              <a:rPr lang="en-US">
                <a:solidFill>
                  <a:srgbClr val="FF0000"/>
                </a:solidFill>
              </a:rPr>
              <a:t>wireless WANs</a:t>
            </a:r>
            <a:r>
              <a:rPr lang="en-US"/>
              <a:t>, and </a:t>
            </a:r>
            <a:r>
              <a:rPr lang="en-US">
                <a:solidFill>
                  <a:srgbClr val="FF0000"/>
                </a:solidFill>
              </a:rPr>
              <a:t>mobile services</a:t>
            </a:r>
            <a:r>
              <a:rPr lang="en-US"/>
              <a:t>.</a:t>
            </a:r>
            <a:endParaRPr/>
          </a:p>
          <a:p>
            <a:pPr indent="-215900" lvl="1" marL="358775" rtl="0" algn="l">
              <a:lnSpc>
                <a:spcPct val="100000"/>
              </a:lnSpc>
              <a:spcBef>
                <a:spcPts val="600"/>
              </a:spcBef>
              <a:spcAft>
                <a:spcPts val="0"/>
              </a:spcAft>
              <a:buSzPts val="1400"/>
              <a:buChar char="•"/>
            </a:pPr>
            <a:r>
              <a:rPr lang="en-US"/>
              <a:t>Organizations need faster connections to support IP phones, video conferencing and data center storage.</a:t>
            </a:r>
            <a:endParaRPr/>
          </a:p>
          <a:p>
            <a:pPr indent="-215900" lvl="1" marL="358775" rtl="0" algn="l">
              <a:lnSpc>
                <a:spcPct val="100000"/>
              </a:lnSpc>
              <a:spcBef>
                <a:spcPts val="600"/>
              </a:spcBef>
              <a:spcAft>
                <a:spcPts val="0"/>
              </a:spcAft>
              <a:buSzPts val="1400"/>
              <a:buChar char="•"/>
            </a:pPr>
            <a:r>
              <a:rPr lang="en-US"/>
              <a:t>Business-class interconnections are usually provided by service providers (SP) and may include:  </a:t>
            </a:r>
            <a:r>
              <a:rPr lang="en-US">
                <a:solidFill>
                  <a:srgbClr val="FF0000"/>
                </a:solidFill>
              </a:rPr>
              <a:t>business DSL</a:t>
            </a:r>
            <a:r>
              <a:rPr lang="en-US"/>
              <a:t>, </a:t>
            </a:r>
            <a:r>
              <a:rPr lang="en-US">
                <a:solidFill>
                  <a:srgbClr val="FF0000"/>
                </a:solidFill>
              </a:rPr>
              <a:t>leased lines</a:t>
            </a:r>
            <a:r>
              <a:rPr lang="en-US"/>
              <a:t>, and </a:t>
            </a:r>
            <a:r>
              <a:rPr lang="en-US">
                <a:solidFill>
                  <a:srgbClr val="FF0000"/>
                </a:solidFill>
              </a:rPr>
              <a:t>Metro Ethernet</a:t>
            </a:r>
            <a:r>
              <a:rPr lang="en-US"/>
              <a:t>.</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p:txBody>
      </p:sp>
      <p:pic>
        <p:nvPicPr>
          <p:cNvPr id="447" name="Google Shape;447;p26"/>
          <p:cNvPicPr preferRelativeResize="0"/>
          <p:nvPr/>
        </p:nvPicPr>
        <p:blipFill rotWithShape="1">
          <a:blip r:embed="rId3">
            <a:alphaModFix/>
          </a:blip>
          <a:srcRect b="0" l="0" r="0" t="0"/>
          <a:stretch/>
        </p:blipFill>
        <p:spPr>
          <a:xfrm>
            <a:off x="102546" y="943684"/>
            <a:ext cx="5067300" cy="2867025"/>
          </a:xfrm>
          <a:prstGeom prst="rect">
            <a:avLst/>
          </a:prstGeom>
          <a:noFill/>
          <a:ln>
            <a:noFill/>
          </a:ln>
        </p:spPr>
      </p:pic>
    </p:spTree>
  </p:cSld>
  <p:clrMapOvr>
    <a:masterClrMapping/>
  </p:clrMapOvr>
  <p:transition spd="slow">
    <p:wipe dir="l"/>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2" name="Shape 452"/>
        <p:cNvGrpSpPr/>
        <p:nvPr/>
      </p:nvGrpSpPr>
      <p:grpSpPr>
        <a:xfrm>
          <a:off x="0" y="0"/>
          <a:ext cx="0" cy="0"/>
          <a:chOff x="0" y="0"/>
          <a:chExt cx="0" cy="0"/>
        </a:xfrm>
      </p:grpSpPr>
      <p:sp>
        <p:nvSpPr>
          <p:cNvPr id="453" name="Google Shape;453;p27"/>
          <p:cNvSpPr txBox="1"/>
          <p:nvPr>
            <p:ph idx="4294967295" type="title"/>
          </p:nvPr>
        </p:nvSpPr>
        <p:spPr>
          <a:xfrm>
            <a:off x="0" y="41275"/>
            <a:ext cx="9144000" cy="757238"/>
          </a:xfrm>
          <a:prstGeom prst="rect">
            <a:avLst/>
          </a:prstGeom>
          <a:noFill/>
          <a:ln>
            <a:noFill/>
          </a:ln>
        </p:spPr>
        <p:txBody>
          <a:bodyPr anchorCtr="0" anchor="ctr" bIns="45700" lIns="91400" spcFirstLastPara="1" rIns="91400" wrap="square" tIns="45700">
            <a:noAutofit/>
          </a:bodyPr>
          <a:lstStyle/>
          <a:p>
            <a:pPr indent="0" lvl="0" marL="0" rtl="0" algn="l">
              <a:lnSpc>
                <a:spcPct val="80000"/>
              </a:lnSpc>
              <a:spcBef>
                <a:spcPts val="0"/>
              </a:spcBef>
              <a:spcAft>
                <a:spcPts val="0"/>
              </a:spcAft>
              <a:buNone/>
            </a:pPr>
            <a:r>
              <a:rPr lang="en-US" sz="1600"/>
              <a:t>Internet Connections</a:t>
            </a:r>
            <a:br>
              <a:rPr lang="en-US"/>
            </a:br>
            <a:r>
              <a:rPr lang="en-US"/>
              <a:t>Home and Small Office Internet Connections</a:t>
            </a:r>
            <a:endParaRPr/>
          </a:p>
        </p:txBody>
      </p:sp>
      <p:graphicFrame>
        <p:nvGraphicFramePr>
          <p:cNvPr id="454" name="Google Shape;454;p27"/>
          <p:cNvGraphicFramePr/>
          <p:nvPr/>
        </p:nvGraphicFramePr>
        <p:xfrm>
          <a:off x="4690378" y="798513"/>
          <a:ext cx="3000000" cy="3000000"/>
        </p:xfrm>
        <a:graphic>
          <a:graphicData uri="http://schemas.openxmlformats.org/drawingml/2006/table">
            <a:tbl>
              <a:tblPr bandRow="1" firstRow="1">
                <a:noFill/>
                <a:tableStyleId>{AB5D8668-051C-443E-AA13-8F7D0F90752C}</a:tableStyleId>
              </a:tblPr>
              <a:tblGrid>
                <a:gridCol w="1159700"/>
                <a:gridCol w="3117625"/>
              </a:tblGrid>
              <a:tr h="480700">
                <a:tc>
                  <a:txBody>
                    <a:bodyPr/>
                    <a:lstStyle/>
                    <a:p>
                      <a:pPr indent="0" lvl="0" marL="0" marR="0" rtl="0" algn="l">
                        <a:spcBef>
                          <a:spcPts val="0"/>
                        </a:spcBef>
                        <a:spcAft>
                          <a:spcPts val="0"/>
                        </a:spcAft>
                        <a:buNone/>
                      </a:pPr>
                      <a:r>
                        <a:rPr lang="en-US" sz="1400"/>
                        <a:t>Connection</a:t>
                      </a:r>
                      <a:endParaRPr/>
                    </a:p>
                  </a:txBody>
                  <a:tcPr marT="45725" marB="45725" marR="91450" marL="91450"/>
                </a:tc>
                <a:tc>
                  <a:txBody>
                    <a:bodyPr/>
                    <a:lstStyle/>
                    <a:p>
                      <a:pPr indent="0" lvl="0" marL="0" marR="0" rtl="0" algn="l">
                        <a:spcBef>
                          <a:spcPts val="0"/>
                        </a:spcBef>
                        <a:spcAft>
                          <a:spcPts val="0"/>
                        </a:spcAft>
                        <a:buNone/>
                      </a:pPr>
                      <a:r>
                        <a:rPr lang="en-US" sz="1400"/>
                        <a:t>Description</a:t>
                      </a:r>
                      <a:endParaRPr/>
                    </a:p>
                  </a:txBody>
                  <a:tcPr marT="45725" marB="45725" marR="91450" marL="91450"/>
                </a:tc>
              </a:tr>
              <a:tr h="833775">
                <a:tc>
                  <a:txBody>
                    <a:bodyPr/>
                    <a:lstStyle/>
                    <a:p>
                      <a:pPr indent="0" lvl="0" marL="0" marR="0" rtl="0" algn="l">
                        <a:spcBef>
                          <a:spcPts val="0"/>
                        </a:spcBef>
                        <a:spcAft>
                          <a:spcPts val="0"/>
                        </a:spcAft>
                        <a:buNone/>
                      </a:pPr>
                      <a:r>
                        <a:rPr b="1" lang="en-US" sz="1400">
                          <a:solidFill>
                            <a:srgbClr val="0000CC"/>
                          </a:solidFill>
                        </a:rPr>
                        <a:t>Cable</a:t>
                      </a:r>
                      <a:endParaRPr b="1" sz="1400">
                        <a:solidFill>
                          <a:srgbClr val="0000CC"/>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Arial"/>
                        <a:buNone/>
                      </a:pPr>
                      <a:r>
                        <a:rPr lang="en-US" sz="1400"/>
                        <a:t>high bandwidth, always on, internet offered by cable television service providers.</a:t>
                      </a:r>
                      <a:endParaRPr/>
                    </a:p>
                  </a:txBody>
                  <a:tcPr marT="45725" marB="45725" marR="91450" marL="91450"/>
                </a:tc>
              </a:tr>
              <a:tr h="645500">
                <a:tc>
                  <a:txBody>
                    <a:bodyPr/>
                    <a:lstStyle/>
                    <a:p>
                      <a:pPr indent="0" lvl="0" marL="0" marR="0" rtl="0" algn="l">
                        <a:spcBef>
                          <a:spcPts val="0"/>
                        </a:spcBef>
                        <a:spcAft>
                          <a:spcPts val="0"/>
                        </a:spcAft>
                        <a:buNone/>
                      </a:pPr>
                      <a:r>
                        <a:rPr b="1" lang="en-US" sz="1400">
                          <a:solidFill>
                            <a:srgbClr val="0000CC"/>
                          </a:solidFill>
                        </a:rPr>
                        <a:t>DSL</a:t>
                      </a:r>
                      <a:endParaRPr b="1" sz="1400">
                        <a:solidFill>
                          <a:srgbClr val="0000CC"/>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Arial"/>
                        <a:buNone/>
                      </a:pPr>
                      <a:r>
                        <a:rPr lang="en-US" sz="1400"/>
                        <a:t>high bandwidth, always on, internet connection that runs over a telephone line.</a:t>
                      </a:r>
                      <a:endParaRPr/>
                    </a:p>
                  </a:txBody>
                  <a:tcPr marT="45725" marB="45725" marR="91450" marL="91450"/>
                </a:tc>
              </a:tr>
              <a:tr h="575200">
                <a:tc>
                  <a:txBody>
                    <a:bodyPr/>
                    <a:lstStyle/>
                    <a:p>
                      <a:pPr indent="0" lvl="0" marL="0" marR="0" rtl="0" algn="l">
                        <a:spcBef>
                          <a:spcPts val="0"/>
                        </a:spcBef>
                        <a:spcAft>
                          <a:spcPts val="0"/>
                        </a:spcAft>
                        <a:buNone/>
                      </a:pPr>
                      <a:r>
                        <a:rPr b="1" lang="en-US" sz="1400">
                          <a:solidFill>
                            <a:srgbClr val="0000CC"/>
                          </a:solidFill>
                        </a:rPr>
                        <a:t>Cellular</a:t>
                      </a:r>
                      <a:endParaRPr b="1" sz="1400">
                        <a:solidFill>
                          <a:srgbClr val="0000CC"/>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Arial"/>
                        <a:buNone/>
                      </a:pPr>
                      <a:r>
                        <a:rPr lang="en-US" sz="1400"/>
                        <a:t>uses a cell phone network to connect to the internet.</a:t>
                      </a:r>
                      <a:endParaRPr/>
                    </a:p>
                  </a:txBody>
                  <a:tcPr marT="45725" marB="45725" marR="91450" marL="91450"/>
                </a:tc>
              </a:tr>
              <a:tr h="535250">
                <a:tc>
                  <a:txBody>
                    <a:bodyPr/>
                    <a:lstStyle/>
                    <a:p>
                      <a:pPr indent="0" lvl="0" marL="0" marR="0" rtl="0" algn="l">
                        <a:spcBef>
                          <a:spcPts val="0"/>
                        </a:spcBef>
                        <a:spcAft>
                          <a:spcPts val="0"/>
                        </a:spcAft>
                        <a:buNone/>
                      </a:pPr>
                      <a:r>
                        <a:rPr b="1" lang="en-US" sz="1400">
                          <a:solidFill>
                            <a:srgbClr val="0000CC"/>
                          </a:solidFill>
                        </a:rPr>
                        <a:t>Satellite</a:t>
                      </a:r>
                      <a:endParaRPr b="1" sz="1400">
                        <a:solidFill>
                          <a:srgbClr val="0000CC"/>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Arial"/>
                        <a:buNone/>
                      </a:pPr>
                      <a:r>
                        <a:rPr lang="en-US" sz="1400"/>
                        <a:t>major benefit to rural areas without Internet Service Providers.</a:t>
                      </a:r>
                      <a:endParaRPr/>
                    </a:p>
                  </a:txBody>
                  <a:tcPr marT="45725" marB="45725" marR="91450" marL="91450"/>
                </a:tc>
              </a:tr>
              <a:tr h="645500">
                <a:tc>
                  <a:txBody>
                    <a:bodyPr/>
                    <a:lstStyle/>
                    <a:p>
                      <a:pPr indent="0" lvl="0" marL="0" marR="0" rtl="0" algn="l">
                        <a:spcBef>
                          <a:spcPts val="0"/>
                        </a:spcBef>
                        <a:spcAft>
                          <a:spcPts val="0"/>
                        </a:spcAft>
                        <a:buNone/>
                      </a:pPr>
                      <a:r>
                        <a:rPr b="1" lang="en-US" sz="1400">
                          <a:solidFill>
                            <a:srgbClr val="0000CC"/>
                          </a:solidFill>
                        </a:rPr>
                        <a:t>Dial-up telephone </a:t>
                      </a:r>
                      <a:endParaRPr b="1" sz="1400">
                        <a:solidFill>
                          <a:srgbClr val="0000CC"/>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Arial"/>
                        <a:buNone/>
                      </a:pPr>
                      <a:r>
                        <a:rPr lang="en-US" sz="1400"/>
                        <a:t>an inexpensive, low bandwidth option using a modem.</a:t>
                      </a:r>
                      <a:endParaRPr/>
                    </a:p>
                  </a:txBody>
                  <a:tcPr marT="45725" marB="45725" marR="91450" marL="91450"/>
                </a:tc>
              </a:tr>
            </a:tbl>
          </a:graphicData>
        </a:graphic>
      </p:graphicFrame>
      <p:pic>
        <p:nvPicPr>
          <p:cNvPr id="455" name="Google Shape;455;p27"/>
          <p:cNvPicPr preferRelativeResize="0"/>
          <p:nvPr/>
        </p:nvPicPr>
        <p:blipFill rotWithShape="1">
          <a:blip r:embed="rId3">
            <a:alphaModFix/>
          </a:blip>
          <a:srcRect b="0" l="0" r="0" t="0"/>
          <a:stretch/>
        </p:blipFill>
        <p:spPr>
          <a:xfrm>
            <a:off x="5577" y="798512"/>
            <a:ext cx="4684802" cy="3056515"/>
          </a:xfrm>
          <a:prstGeom prst="rect">
            <a:avLst/>
          </a:prstGeom>
          <a:noFill/>
          <a:ln>
            <a:noFill/>
          </a:ln>
        </p:spPr>
      </p:pic>
    </p:spTree>
  </p:cSld>
  <p:clrMapOvr>
    <a:masterClrMapping/>
  </p:clrMapOvr>
  <p:transition spd="slow">
    <p:wipe dir="l"/>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0" name="Shape 460"/>
        <p:cNvGrpSpPr/>
        <p:nvPr/>
      </p:nvGrpSpPr>
      <p:grpSpPr>
        <a:xfrm>
          <a:off x="0" y="0"/>
          <a:ext cx="0" cy="0"/>
          <a:chOff x="0" y="0"/>
          <a:chExt cx="0" cy="0"/>
        </a:xfrm>
      </p:grpSpPr>
      <p:sp>
        <p:nvSpPr>
          <p:cNvPr id="461" name="Google Shape;461;p28"/>
          <p:cNvSpPr txBox="1"/>
          <p:nvPr>
            <p:ph type="title"/>
          </p:nvPr>
        </p:nvSpPr>
        <p:spPr>
          <a:xfrm>
            <a:off x="87549" y="41393"/>
            <a:ext cx="8962933"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Internet Connections</a:t>
            </a:r>
            <a:br>
              <a:rPr lang="en-US"/>
            </a:br>
            <a:r>
              <a:rPr lang="en-US"/>
              <a:t>Businesses Internet Connections</a:t>
            </a:r>
            <a:endParaRPr/>
          </a:p>
        </p:txBody>
      </p:sp>
      <p:sp>
        <p:nvSpPr>
          <p:cNvPr id="462" name="Google Shape;462;p28"/>
          <p:cNvSpPr txBox="1"/>
          <p:nvPr>
            <p:ph idx="1" type="body"/>
          </p:nvPr>
        </p:nvSpPr>
        <p:spPr>
          <a:xfrm>
            <a:off x="87549" y="804964"/>
            <a:ext cx="4162333" cy="1461943"/>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440"/>
              <a:buNone/>
            </a:pPr>
            <a:r>
              <a:rPr lang="en-US" sz="1600"/>
              <a:t>Corporate business connections may require:</a:t>
            </a:r>
            <a:endParaRPr/>
          </a:p>
          <a:p>
            <a:pPr indent="-215900" lvl="1" marL="358775" rtl="0" algn="l">
              <a:lnSpc>
                <a:spcPct val="100000"/>
              </a:lnSpc>
              <a:spcBef>
                <a:spcPts val="900"/>
              </a:spcBef>
              <a:spcAft>
                <a:spcPts val="0"/>
              </a:spcAft>
              <a:buSzPts val="1600"/>
              <a:buChar char="•"/>
            </a:pPr>
            <a:r>
              <a:rPr lang="en-US" sz="1600"/>
              <a:t>higher bandwidth </a:t>
            </a:r>
            <a:endParaRPr/>
          </a:p>
          <a:p>
            <a:pPr indent="-215900" lvl="1" marL="358775" rtl="0" algn="l">
              <a:lnSpc>
                <a:spcPct val="100000"/>
              </a:lnSpc>
              <a:spcBef>
                <a:spcPts val="600"/>
              </a:spcBef>
              <a:spcAft>
                <a:spcPts val="0"/>
              </a:spcAft>
              <a:buSzPts val="1600"/>
              <a:buChar char="•"/>
            </a:pPr>
            <a:r>
              <a:rPr lang="en-US" sz="1600"/>
              <a:t>dedicated connections</a:t>
            </a:r>
            <a:endParaRPr/>
          </a:p>
          <a:p>
            <a:pPr indent="-215900" lvl="1" marL="358775" rtl="0" algn="l">
              <a:lnSpc>
                <a:spcPct val="100000"/>
              </a:lnSpc>
              <a:spcBef>
                <a:spcPts val="600"/>
              </a:spcBef>
              <a:spcAft>
                <a:spcPts val="0"/>
              </a:spcAft>
              <a:buSzPts val="1600"/>
              <a:buChar char="•"/>
            </a:pPr>
            <a:r>
              <a:rPr lang="en-US" sz="1600"/>
              <a:t>managed services  </a:t>
            </a:r>
            <a:endParaRPr/>
          </a:p>
        </p:txBody>
      </p:sp>
      <p:pic>
        <p:nvPicPr>
          <p:cNvPr id="463" name="Google Shape;463;p28"/>
          <p:cNvPicPr preferRelativeResize="0"/>
          <p:nvPr/>
        </p:nvPicPr>
        <p:blipFill rotWithShape="1">
          <a:blip r:embed="rId3">
            <a:alphaModFix/>
          </a:blip>
          <a:srcRect b="0" l="0" r="0" t="0"/>
          <a:stretch/>
        </p:blipFill>
        <p:spPr>
          <a:xfrm>
            <a:off x="281781" y="2354926"/>
            <a:ext cx="3968101" cy="2457754"/>
          </a:xfrm>
          <a:prstGeom prst="rect">
            <a:avLst/>
          </a:prstGeom>
          <a:noFill/>
          <a:ln>
            <a:noFill/>
          </a:ln>
        </p:spPr>
      </p:pic>
      <p:graphicFrame>
        <p:nvGraphicFramePr>
          <p:cNvPr id="464" name="Google Shape;464;p28"/>
          <p:cNvGraphicFramePr/>
          <p:nvPr/>
        </p:nvGraphicFramePr>
        <p:xfrm>
          <a:off x="4690378" y="798514"/>
          <a:ext cx="3000000" cy="3000000"/>
        </p:xfrm>
        <a:graphic>
          <a:graphicData uri="http://schemas.openxmlformats.org/drawingml/2006/table">
            <a:tbl>
              <a:tblPr bandRow="1" firstRow="1">
                <a:noFill/>
                <a:tableStyleId>{AB5D8668-051C-443E-AA13-8F7D0F90752C}</a:tableStyleId>
              </a:tblPr>
              <a:tblGrid>
                <a:gridCol w="1159700"/>
                <a:gridCol w="3117625"/>
              </a:tblGrid>
              <a:tr h="503125">
                <a:tc>
                  <a:txBody>
                    <a:bodyPr/>
                    <a:lstStyle/>
                    <a:p>
                      <a:pPr indent="0" lvl="0" marL="0" marR="0" rtl="0" algn="l">
                        <a:spcBef>
                          <a:spcPts val="0"/>
                        </a:spcBef>
                        <a:spcAft>
                          <a:spcPts val="0"/>
                        </a:spcAft>
                        <a:buNone/>
                      </a:pPr>
                      <a:r>
                        <a:rPr lang="en-US" sz="1400"/>
                        <a:t>Type of Connection</a:t>
                      </a:r>
                      <a:endParaRPr/>
                    </a:p>
                  </a:txBody>
                  <a:tcPr marT="45725" marB="45725" marR="91450" marL="91450"/>
                </a:tc>
                <a:tc>
                  <a:txBody>
                    <a:bodyPr/>
                    <a:lstStyle/>
                    <a:p>
                      <a:pPr indent="0" lvl="0" marL="0" marR="0" rtl="0" algn="l">
                        <a:spcBef>
                          <a:spcPts val="0"/>
                        </a:spcBef>
                        <a:spcAft>
                          <a:spcPts val="0"/>
                        </a:spcAft>
                        <a:buNone/>
                      </a:pPr>
                      <a:r>
                        <a:rPr lang="en-US" sz="1400"/>
                        <a:t>Description</a:t>
                      </a:r>
                      <a:endParaRPr/>
                    </a:p>
                  </a:txBody>
                  <a:tcPr marT="45725" marB="45725" marR="91450" marL="91450"/>
                </a:tc>
              </a:tr>
              <a:tr h="1067300">
                <a:tc>
                  <a:txBody>
                    <a:bodyPr/>
                    <a:lstStyle/>
                    <a:p>
                      <a:pPr indent="0" lvl="0" marL="0" marR="0" rtl="0" algn="l">
                        <a:spcBef>
                          <a:spcPts val="0"/>
                        </a:spcBef>
                        <a:spcAft>
                          <a:spcPts val="0"/>
                        </a:spcAft>
                        <a:buNone/>
                      </a:pPr>
                      <a:r>
                        <a:rPr b="1" lang="en-US" sz="1400">
                          <a:solidFill>
                            <a:srgbClr val="0000CC"/>
                          </a:solidFill>
                        </a:rPr>
                        <a:t>Dedicated Leased Line </a:t>
                      </a:r>
                      <a:endParaRPr b="1" sz="1400">
                        <a:solidFill>
                          <a:srgbClr val="0000CC"/>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Arial"/>
                        <a:buNone/>
                      </a:pPr>
                      <a:r>
                        <a:rPr lang="en-US" sz="1400"/>
                        <a:t>These are reserved circuits within the service provider’s network that connect distant offices with private voice and/or data networking.</a:t>
                      </a:r>
                      <a:endParaRPr/>
                    </a:p>
                  </a:txBody>
                  <a:tcPr marT="45725" marB="45725" marR="91450" marL="91450"/>
                </a:tc>
              </a:tr>
              <a:tr h="675600">
                <a:tc>
                  <a:txBody>
                    <a:bodyPr/>
                    <a:lstStyle/>
                    <a:p>
                      <a:pPr indent="0" lvl="0" marL="0" marR="0" rtl="0" algn="l">
                        <a:spcBef>
                          <a:spcPts val="0"/>
                        </a:spcBef>
                        <a:spcAft>
                          <a:spcPts val="0"/>
                        </a:spcAft>
                        <a:buNone/>
                      </a:pPr>
                      <a:r>
                        <a:rPr b="1" lang="en-US" sz="1400">
                          <a:solidFill>
                            <a:srgbClr val="0000CC"/>
                          </a:solidFill>
                        </a:rPr>
                        <a:t>Ethernet WAN </a:t>
                      </a:r>
                      <a:endParaRPr b="1" sz="1400">
                        <a:solidFill>
                          <a:srgbClr val="0000CC"/>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Arial"/>
                        <a:buNone/>
                      </a:pPr>
                      <a:r>
                        <a:rPr lang="en-US" sz="1400"/>
                        <a:t>This extends LAN access technology into the WAN.</a:t>
                      </a:r>
                      <a:endParaRPr/>
                    </a:p>
                  </a:txBody>
                  <a:tcPr marT="45725" marB="45725" marR="91450" marL="91450"/>
                </a:tc>
              </a:tr>
              <a:tr h="872650">
                <a:tc>
                  <a:txBody>
                    <a:bodyPr/>
                    <a:lstStyle/>
                    <a:p>
                      <a:pPr indent="0" lvl="0" marL="0" marR="0" rtl="0" algn="l">
                        <a:spcBef>
                          <a:spcPts val="0"/>
                        </a:spcBef>
                        <a:spcAft>
                          <a:spcPts val="0"/>
                        </a:spcAft>
                        <a:buNone/>
                      </a:pPr>
                      <a:r>
                        <a:rPr b="1" lang="en-US" sz="1400">
                          <a:solidFill>
                            <a:srgbClr val="0000CC"/>
                          </a:solidFill>
                        </a:rPr>
                        <a:t>DSL </a:t>
                      </a:r>
                      <a:endParaRPr b="1" sz="1400">
                        <a:solidFill>
                          <a:srgbClr val="0000CC"/>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Arial"/>
                        <a:buNone/>
                      </a:pPr>
                      <a:r>
                        <a:rPr lang="en-US" sz="1400"/>
                        <a:t>Business DSL is available in various formats including Symmetric Digital Subscriber Lines (SDSL).</a:t>
                      </a:r>
                      <a:endParaRPr/>
                    </a:p>
                  </a:txBody>
                  <a:tcPr marT="45725" marB="45725" marR="91450" marL="91450"/>
                </a:tc>
              </a:tr>
              <a:tr h="675600">
                <a:tc>
                  <a:txBody>
                    <a:bodyPr/>
                    <a:lstStyle/>
                    <a:p>
                      <a:pPr indent="0" lvl="0" marL="0" marR="0" rtl="0" algn="l">
                        <a:spcBef>
                          <a:spcPts val="0"/>
                        </a:spcBef>
                        <a:spcAft>
                          <a:spcPts val="0"/>
                        </a:spcAft>
                        <a:buNone/>
                      </a:pPr>
                      <a:r>
                        <a:rPr b="1" lang="en-US" sz="1400">
                          <a:solidFill>
                            <a:srgbClr val="0000CC"/>
                          </a:solidFill>
                        </a:rPr>
                        <a:t>Satellite</a:t>
                      </a:r>
                      <a:endParaRPr b="1" sz="1400">
                        <a:solidFill>
                          <a:srgbClr val="0000CC"/>
                        </a:solidFil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Arial"/>
                        <a:buNone/>
                      </a:pPr>
                      <a:r>
                        <a:rPr lang="en-US" sz="1400"/>
                        <a:t>This can provide a connection when a wired solution is not available.</a:t>
                      </a:r>
                      <a:endParaRPr/>
                    </a:p>
                  </a:txBody>
                  <a:tcPr marT="45725" marB="45725" marR="91450" marL="91450"/>
                </a:tc>
              </a:tr>
            </a:tbl>
          </a:graphicData>
        </a:graphic>
      </p:graphicFrame>
    </p:spTree>
  </p:cSld>
  <p:clrMapOvr>
    <a:masterClrMapping/>
  </p:clrMapOvr>
  <p:transition spd="slow">
    <p:wipe dir="l"/>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9" name="Shape 469"/>
        <p:cNvGrpSpPr/>
        <p:nvPr/>
      </p:nvGrpSpPr>
      <p:grpSpPr>
        <a:xfrm>
          <a:off x="0" y="0"/>
          <a:ext cx="0" cy="0"/>
          <a:chOff x="0" y="0"/>
          <a:chExt cx="0" cy="0"/>
        </a:xfrm>
      </p:grpSpPr>
      <p:sp>
        <p:nvSpPr>
          <p:cNvPr id="470" name="Google Shape;470;p29"/>
          <p:cNvSpPr txBox="1"/>
          <p:nvPr>
            <p:ph type="title"/>
          </p:nvPr>
        </p:nvSpPr>
        <p:spPr>
          <a:xfrm>
            <a:off x="87549" y="41393"/>
            <a:ext cx="3871387"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Internet Connections</a:t>
            </a:r>
            <a:br>
              <a:rPr lang="en-US"/>
            </a:br>
            <a:r>
              <a:rPr lang="en-US"/>
              <a:t>The Converging Network</a:t>
            </a:r>
            <a:endParaRPr/>
          </a:p>
        </p:txBody>
      </p:sp>
      <p:sp>
        <p:nvSpPr>
          <p:cNvPr id="471" name="Google Shape;471;p29"/>
          <p:cNvSpPr txBox="1"/>
          <p:nvPr>
            <p:ph idx="1" type="body"/>
          </p:nvPr>
        </p:nvSpPr>
        <p:spPr>
          <a:xfrm>
            <a:off x="87549" y="1069128"/>
            <a:ext cx="3871387" cy="2619624"/>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440"/>
              <a:buNone/>
            </a:pPr>
            <a:r>
              <a:rPr lang="en-US" sz="1600"/>
              <a:t>Before converged networks, an organization would have been separately cabled for telephone, video, and data. Each of these networks would use different technologies to carry the signal. </a:t>
            </a:r>
            <a:endParaRPr/>
          </a:p>
          <a:p>
            <a:pPr indent="0" lvl="0" marL="0" rtl="0" algn="l">
              <a:lnSpc>
                <a:spcPct val="100000"/>
              </a:lnSpc>
              <a:spcBef>
                <a:spcPts val="1200"/>
              </a:spcBef>
              <a:spcAft>
                <a:spcPts val="0"/>
              </a:spcAft>
              <a:buSzPts val="1440"/>
              <a:buNone/>
            </a:pPr>
            <a:r>
              <a:rPr lang="en-US" sz="1600"/>
              <a:t>Each of these technologies would use a different set of rules and standards.</a:t>
            </a:r>
            <a:endParaRPr sz="1600"/>
          </a:p>
        </p:txBody>
      </p:sp>
      <p:pic>
        <p:nvPicPr>
          <p:cNvPr id="472" name="Google Shape;472;p29"/>
          <p:cNvPicPr preferRelativeResize="0"/>
          <p:nvPr/>
        </p:nvPicPr>
        <p:blipFill rotWithShape="1">
          <a:blip r:embed="rId3">
            <a:alphaModFix/>
          </a:blip>
          <a:srcRect b="0" l="0" r="0" t="0"/>
          <a:stretch/>
        </p:blipFill>
        <p:spPr>
          <a:xfrm>
            <a:off x="3958936" y="798944"/>
            <a:ext cx="4808118" cy="3159992"/>
          </a:xfrm>
          <a:prstGeom prst="rect">
            <a:avLst/>
          </a:prstGeom>
          <a:noFill/>
          <a:ln>
            <a:noFill/>
          </a:ln>
        </p:spPr>
      </p:pic>
    </p:spTree>
  </p:cSld>
  <p:clrMapOvr>
    <a:masterClrMapping/>
  </p:clrMapOvr>
  <p:transition spd="slow">
    <p:wipe dir="l"/>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2" name="Shape 252"/>
        <p:cNvGrpSpPr/>
        <p:nvPr/>
      </p:nvGrpSpPr>
      <p:grpSpPr>
        <a:xfrm>
          <a:off x="0" y="0"/>
          <a:ext cx="0" cy="0"/>
          <a:chOff x="0" y="0"/>
          <a:chExt cx="0" cy="0"/>
        </a:xfrm>
      </p:grpSpPr>
      <p:sp>
        <p:nvSpPr>
          <p:cNvPr id="253" name="Google Shape;253;p3"/>
          <p:cNvSpPr txBox="1"/>
          <p:nvPr>
            <p:ph idx="1" type="body"/>
          </p:nvPr>
        </p:nvSpPr>
        <p:spPr>
          <a:xfrm>
            <a:off x="144065" y="798944"/>
            <a:ext cx="8853286" cy="4155319"/>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350"/>
              <a:buFont typeface="Noto Sans Symbols"/>
              <a:buChar char="▪"/>
            </a:pPr>
            <a:r>
              <a:rPr lang="en-US"/>
              <a:t>Welcome to a world where we are more powerful together, than we ever could be apart.</a:t>
            </a:r>
            <a:endParaRPr/>
          </a:p>
          <a:p>
            <a:pPr indent="-169863" lvl="0" marL="169863" rtl="0" algn="l">
              <a:lnSpc>
                <a:spcPct val="100000"/>
              </a:lnSpc>
              <a:spcBef>
                <a:spcPts val="1200"/>
              </a:spcBef>
              <a:spcAft>
                <a:spcPts val="0"/>
              </a:spcAft>
              <a:buSzPts val="1350"/>
              <a:buFont typeface="Noto Sans Symbols"/>
              <a:buChar char="▪"/>
            </a:pPr>
            <a:r>
              <a:rPr lang="en-US"/>
              <a:t>Welcome to the human network.</a:t>
            </a:r>
            <a:endParaRPr/>
          </a:p>
        </p:txBody>
      </p:sp>
      <p:sp>
        <p:nvSpPr>
          <p:cNvPr id="254" name="Google Shape;254;p3"/>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Networking Today</a:t>
            </a:r>
            <a:br>
              <a:rPr lang="en-US"/>
            </a:br>
            <a:r>
              <a:rPr lang="en-US"/>
              <a:t>Networks in Our Daily Lives</a:t>
            </a:r>
            <a:endParaRPr/>
          </a:p>
        </p:txBody>
      </p:sp>
      <p:pic>
        <p:nvPicPr>
          <p:cNvPr id="255" name="Google Shape;255;p3"/>
          <p:cNvPicPr preferRelativeResize="0"/>
          <p:nvPr/>
        </p:nvPicPr>
        <p:blipFill rotWithShape="1">
          <a:blip r:embed="rId3">
            <a:alphaModFix/>
          </a:blip>
          <a:srcRect b="0" l="0" r="0" t="0"/>
          <a:stretch/>
        </p:blipFill>
        <p:spPr>
          <a:xfrm>
            <a:off x="144065" y="2152594"/>
            <a:ext cx="4286848" cy="2219635"/>
          </a:xfrm>
          <a:prstGeom prst="rect">
            <a:avLst/>
          </a:prstGeom>
          <a:noFill/>
          <a:ln>
            <a:noFill/>
          </a:ln>
        </p:spPr>
      </p:pic>
      <p:pic>
        <p:nvPicPr>
          <p:cNvPr id="256" name="Google Shape;256;p3"/>
          <p:cNvPicPr preferRelativeResize="0"/>
          <p:nvPr/>
        </p:nvPicPr>
        <p:blipFill rotWithShape="1">
          <a:blip r:embed="rId4">
            <a:alphaModFix/>
          </a:blip>
          <a:srcRect b="0" l="0" r="0" t="0"/>
          <a:stretch/>
        </p:blipFill>
        <p:spPr>
          <a:xfrm>
            <a:off x="4749201" y="2152594"/>
            <a:ext cx="4248150" cy="2276475"/>
          </a:xfrm>
          <a:prstGeom prst="rect">
            <a:avLst/>
          </a:prstGeom>
          <a:noFill/>
          <a:ln>
            <a:noFill/>
          </a:ln>
        </p:spPr>
      </p:pic>
    </p:spTree>
  </p:cSld>
  <p:clrMapOvr>
    <a:masterClrMapping/>
  </p:clrMapOvr>
  <p:transition spd="slow">
    <p:wipe dir="l"/>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7" name="Shape 477"/>
        <p:cNvGrpSpPr/>
        <p:nvPr/>
      </p:nvGrpSpPr>
      <p:grpSpPr>
        <a:xfrm>
          <a:off x="0" y="0"/>
          <a:ext cx="0" cy="0"/>
          <a:chOff x="0" y="0"/>
          <a:chExt cx="0" cy="0"/>
        </a:xfrm>
      </p:grpSpPr>
      <p:sp>
        <p:nvSpPr>
          <p:cNvPr id="478" name="Google Shape;478;p30"/>
          <p:cNvSpPr txBox="1"/>
          <p:nvPr>
            <p:ph type="title"/>
          </p:nvPr>
        </p:nvSpPr>
        <p:spPr>
          <a:xfrm>
            <a:off x="87549" y="41393"/>
            <a:ext cx="4858077"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Internet Connections</a:t>
            </a:r>
            <a:br>
              <a:rPr lang="en-US"/>
            </a:br>
            <a:r>
              <a:rPr lang="en-US"/>
              <a:t>The Converging Network (Cont.)</a:t>
            </a:r>
            <a:endParaRPr/>
          </a:p>
        </p:txBody>
      </p:sp>
      <p:sp>
        <p:nvSpPr>
          <p:cNvPr id="479" name="Google Shape;479;p30"/>
          <p:cNvSpPr txBox="1"/>
          <p:nvPr>
            <p:ph idx="1" type="body"/>
          </p:nvPr>
        </p:nvSpPr>
        <p:spPr>
          <a:xfrm>
            <a:off x="223066" y="879499"/>
            <a:ext cx="3735870" cy="3082610"/>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440"/>
              <a:buNone/>
            </a:pPr>
            <a:r>
              <a:rPr lang="en-US" sz="1600"/>
              <a:t>Converged data networks carry multiple services on one link including: </a:t>
            </a:r>
            <a:endParaRPr/>
          </a:p>
          <a:p>
            <a:pPr indent="-215900" lvl="1" marL="358775" rtl="0" algn="l">
              <a:lnSpc>
                <a:spcPct val="100000"/>
              </a:lnSpc>
              <a:spcBef>
                <a:spcPts val="900"/>
              </a:spcBef>
              <a:spcAft>
                <a:spcPts val="0"/>
              </a:spcAft>
              <a:buSzPts val="1600"/>
              <a:buFont typeface="Arial"/>
              <a:buChar char="•"/>
            </a:pPr>
            <a:r>
              <a:rPr lang="en-US" sz="1600"/>
              <a:t>data </a:t>
            </a:r>
            <a:endParaRPr/>
          </a:p>
          <a:p>
            <a:pPr indent="-215900" lvl="1" marL="358775" rtl="0" algn="l">
              <a:lnSpc>
                <a:spcPct val="100000"/>
              </a:lnSpc>
              <a:spcBef>
                <a:spcPts val="600"/>
              </a:spcBef>
              <a:spcAft>
                <a:spcPts val="0"/>
              </a:spcAft>
              <a:buSzPts val="1600"/>
              <a:buFont typeface="Arial"/>
              <a:buChar char="•"/>
            </a:pPr>
            <a:r>
              <a:rPr lang="en-US" sz="1600"/>
              <a:t>voice</a:t>
            </a:r>
            <a:endParaRPr/>
          </a:p>
          <a:p>
            <a:pPr indent="-215900" lvl="1" marL="358775" rtl="0" algn="l">
              <a:lnSpc>
                <a:spcPct val="100000"/>
              </a:lnSpc>
              <a:spcBef>
                <a:spcPts val="600"/>
              </a:spcBef>
              <a:spcAft>
                <a:spcPts val="0"/>
              </a:spcAft>
              <a:buSzPts val="1600"/>
              <a:buFont typeface="Arial"/>
              <a:buChar char="•"/>
            </a:pPr>
            <a:r>
              <a:rPr lang="en-US" sz="1600"/>
              <a:t>video</a:t>
            </a:r>
            <a:endParaRPr/>
          </a:p>
          <a:p>
            <a:pPr indent="0" lvl="0" marL="0" rtl="0" algn="l">
              <a:lnSpc>
                <a:spcPct val="100000"/>
              </a:lnSpc>
              <a:spcBef>
                <a:spcPts val="900"/>
              </a:spcBef>
              <a:spcAft>
                <a:spcPts val="0"/>
              </a:spcAft>
              <a:buSzPts val="1440"/>
              <a:buNone/>
            </a:pPr>
            <a:r>
              <a:rPr lang="en-US" sz="1600"/>
              <a:t>Converged networks can deliver data, voice, and video over the same network infrastructure. The network infrastructure uses the same set of rules and standards.</a:t>
            </a:r>
            <a:endParaRPr/>
          </a:p>
          <a:p>
            <a:pPr indent="0" lvl="0" marL="0" rtl="0" algn="l">
              <a:lnSpc>
                <a:spcPct val="100000"/>
              </a:lnSpc>
              <a:spcBef>
                <a:spcPts val="1200"/>
              </a:spcBef>
              <a:spcAft>
                <a:spcPts val="0"/>
              </a:spcAft>
              <a:buSzPts val="1350"/>
              <a:buNone/>
            </a:pPr>
            <a:r>
              <a:t/>
            </a:r>
            <a:endParaRPr/>
          </a:p>
        </p:txBody>
      </p:sp>
      <p:pic>
        <p:nvPicPr>
          <p:cNvPr id="480" name="Google Shape;480;p30"/>
          <p:cNvPicPr preferRelativeResize="0"/>
          <p:nvPr/>
        </p:nvPicPr>
        <p:blipFill rotWithShape="1">
          <a:blip r:embed="rId3">
            <a:alphaModFix/>
          </a:blip>
          <a:srcRect b="0" l="0" r="0" t="0"/>
          <a:stretch/>
        </p:blipFill>
        <p:spPr>
          <a:xfrm>
            <a:off x="3958936" y="876009"/>
            <a:ext cx="4977527" cy="3086100"/>
          </a:xfrm>
          <a:prstGeom prst="rect">
            <a:avLst/>
          </a:prstGeom>
          <a:noFill/>
          <a:ln>
            <a:noFill/>
          </a:ln>
        </p:spPr>
      </p:pic>
    </p:spTree>
  </p:cSld>
  <p:clrMapOvr>
    <a:masterClrMapping/>
  </p:clrMapOvr>
  <p:transition spd="slow">
    <p:wipe dir="l"/>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384E"/>
        </a:solidFill>
      </p:bgPr>
    </p:bg>
    <p:spTree>
      <p:nvGrpSpPr>
        <p:cNvPr id="485" name="Shape 485"/>
        <p:cNvGrpSpPr/>
        <p:nvPr/>
      </p:nvGrpSpPr>
      <p:grpSpPr>
        <a:xfrm>
          <a:off x="0" y="0"/>
          <a:ext cx="0" cy="0"/>
          <a:chOff x="0" y="0"/>
          <a:chExt cx="0" cy="0"/>
        </a:xfrm>
      </p:grpSpPr>
      <p:sp>
        <p:nvSpPr>
          <p:cNvPr id="486" name="Google Shape;486;p31"/>
          <p:cNvSpPr txBox="1"/>
          <p:nvPr>
            <p:ph type="ctrTitle"/>
          </p:nvPr>
        </p:nvSpPr>
        <p:spPr>
          <a:xfrm>
            <a:off x="416425" y="915409"/>
            <a:ext cx="8231464" cy="1802391"/>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000"/>
              <a:buFont typeface="Arial"/>
              <a:buNone/>
            </a:pPr>
            <a:r>
              <a:rPr lang="en-US" sz="4000">
                <a:solidFill>
                  <a:srgbClr val="AEE8FA"/>
                </a:solidFill>
              </a:rPr>
              <a:t>1.6 Reliable Networks</a:t>
            </a:r>
            <a:endParaRPr/>
          </a:p>
        </p:txBody>
      </p:sp>
    </p:spTree>
  </p:cSld>
  <p:clrMapOvr>
    <a:masterClrMapping/>
  </p:clrMapOvr>
  <p:transition spd="slow">
    <p:wipe dir="l"/>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1" name="Shape 491"/>
        <p:cNvGrpSpPr/>
        <p:nvPr/>
      </p:nvGrpSpPr>
      <p:grpSpPr>
        <a:xfrm>
          <a:off x="0" y="0"/>
          <a:ext cx="0" cy="0"/>
          <a:chOff x="0" y="0"/>
          <a:chExt cx="0" cy="0"/>
        </a:xfrm>
      </p:grpSpPr>
      <p:sp>
        <p:nvSpPr>
          <p:cNvPr id="492" name="Google Shape;492;p32"/>
          <p:cNvSpPr txBox="1"/>
          <p:nvPr>
            <p:ph type="title"/>
          </p:nvPr>
        </p:nvSpPr>
        <p:spPr>
          <a:xfrm>
            <a:off x="87549"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Reliable Network</a:t>
            </a:r>
            <a:br>
              <a:rPr lang="en-US"/>
            </a:br>
            <a:r>
              <a:rPr lang="en-US"/>
              <a:t>Network Architecture</a:t>
            </a:r>
            <a:endParaRPr/>
          </a:p>
        </p:txBody>
      </p:sp>
      <p:sp>
        <p:nvSpPr>
          <p:cNvPr id="493" name="Google Shape;493;p32"/>
          <p:cNvSpPr txBox="1"/>
          <p:nvPr>
            <p:ph idx="1" type="body"/>
          </p:nvPr>
        </p:nvSpPr>
        <p:spPr>
          <a:xfrm>
            <a:off x="4883285" y="414868"/>
            <a:ext cx="4192621" cy="4075490"/>
          </a:xfrm>
          <a:prstGeom prst="rect">
            <a:avLst/>
          </a:prstGeom>
          <a:noFill/>
          <a:ln>
            <a:noFill/>
          </a:ln>
        </p:spPr>
        <p:txBody>
          <a:bodyPr anchorCtr="0" anchor="t" bIns="45700" lIns="91425" spcFirstLastPara="1" rIns="182875" wrap="square" tIns="45700">
            <a:noAutofit/>
          </a:bodyPr>
          <a:lstStyle/>
          <a:p>
            <a:pPr indent="-84138" lvl="0" marL="169863" rtl="0" algn="l">
              <a:lnSpc>
                <a:spcPct val="100000"/>
              </a:lnSpc>
              <a:spcBef>
                <a:spcPts val="0"/>
              </a:spcBef>
              <a:spcAft>
                <a:spcPts val="0"/>
              </a:spcAft>
              <a:buSzPts val="1350"/>
              <a:buFont typeface="Noto Sans Symbols"/>
              <a:buNone/>
            </a:pPr>
            <a:r>
              <a:t/>
            </a:r>
            <a:endParaRPr/>
          </a:p>
          <a:p>
            <a:pPr indent="0" lvl="0" marL="0" rtl="0" algn="l">
              <a:lnSpc>
                <a:spcPct val="100000"/>
              </a:lnSpc>
              <a:spcBef>
                <a:spcPts val="1200"/>
              </a:spcBef>
              <a:spcAft>
                <a:spcPts val="0"/>
              </a:spcAft>
              <a:buSzPts val="1440"/>
              <a:buNone/>
            </a:pPr>
            <a:r>
              <a:rPr lang="en-US" sz="1600"/>
              <a:t>Network Architecture refers to the technologies that support the infrastructure that moves data across the network.</a:t>
            </a:r>
            <a:endParaRPr/>
          </a:p>
          <a:p>
            <a:pPr indent="0" lvl="0" marL="0" rtl="0" algn="l">
              <a:lnSpc>
                <a:spcPct val="100000"/>
              </a:lnSpc>
              <a:spcBef>
                <a:spcPts val="1200"/>
              </a:spcBef>
              <a:spcAft>
                <a:spcPts val="0"/>
              </a:spcAft>
              <a:buSzPts val="1440"/>
              <a:buNone/>
            </a:pPr>
            <a:r>
              <a:rPr lang="en-US" sz="1600"/>
              <a:t>There are four basic characteristics that the underlying architectures need to address to meet user expectations:</a:t>
            </a:r>
            <a:endParaRPr/>
          </a:p>
          <a:p>
            <a:pPr indent="-215900" lvl="1" marL="358775" rtl="0" algn="l">
              <a:lnSpc>
                <a:spcPct val="100000"/>
              </a:lnSpc>
              <a:spcBef>
                <a:spcPts val="900"/>
              </a:spcBef>
              <a:spcAft>
                <a:spcPts val="0"/>
              </a:spcAft>
              <a:buSzPts val="1600"/>
              <a:buFont typeface="Arial"/>
              <a:buChar char="•"/>
            </a:pPr>
            <a:r>
              <a:rPr lang="en-US" sz="1600"/>
              <a:t>Fault Tolerance</a:t>
            </a:r>
            <a:endParaRPr/>
          </a:p>
          <a:p>
            <a:pPr indent="-215900" lvl="1" marL="358775" rtl="0" algn="l">
              <a:lnSpc>
                <a:spcPct val="100000"/>
              </a:lnSpc>
              <a:spcBef>
                <a:spcPts val="600"/>
              </a:spcBef>
              <a:spcAft>
                <a:spcPts val="0"/>
              </a:spcAft>
              <a:buSzPts val="1600"/>
              <a:buFont typeface="Arial"/>
              <a:buChar char="•"/>
            </a:pPr>
            <a:r>
              <a:rPr lang="en-US" sz="1600"/>
              <a:t>Scalability</a:t>
            </a:r>
            <a:endParaRPr/>
          </a:p>
          <a:p>
            <a:pPr indent="-215900" lvl="1" marL="358775" rtl="0" algn="l">
              <a:lnSpc>
                <a:spcPct val="100000"/>
              </a:lnSpc>
              <a:spcBef>
                <a:spcPts val="600"/>
              </a:spcBef>
              <a:spcAft>
                <a:spcPts val="0"/>
              </a:spcAft>
              <a:buSzPts val="1600"/>
              <a:buFont typeface="Arial"/>
              <a:buChar char="•"/>
            </a:pPr>
            <a:r>
              <a:rPr lang="en-US" sz="1600"/>
              <a:t>Quality of Service (QoS)</a:t>
            </a:r>
            <a:endParaRPr/>
          </a:p>
          <a:p>
            <a:pPr indent="-215900" lvl="1" marL="358775" rtl="0" algn="l">
              <a:lnSpc>
                <a:spcPct val="100000"/>
              </a:lnSpc>
              <a:spcBef>
                <a:spcPts val="600"/>
              </a:spcBef>
              <a:spcAft>
                <a:spcPts val="0"/>
              </a:spcAft>
              <a:buSzPts val="1600"/>
              <a:buFont typeface="Arial"/>
              <a:buChar char="•"/>
            </a:pPr>
            <a:r>
              <a:rPr lang="en-US" sz="1600"/>
              <a:t>Security</a:t>
            </a:r>
            <a:endParaRPr/>
          </a:p>
        </p:txBody>
      </p:sp>
      <p:pic>
        <p:nvPicPr>
          <p:cNvPr id="494" name="Google Shape;494;p32"/>
          <p:cNvPicPr preferRelativeResize="0"/>
          <p:nvPr/>
        </p:nvPicPr>
        <p:blipFill rotWithShape="1">
          <a:blip r:embed="rId3">
            <a:alphaModFix/>
          </a:blip>
          <a:srcRect b="0" l="0" r="0" t="0"/>
          <a:stretch/>
        </p:blipFill>
        <p:spPr>
          <a:xfrm>
            <a:off x="448425" y="824344"/>
            <a:ext cx="3772426" cy="3724795"/>
          </a:xfrm>
          <a:prstGeom prst="rect">
            <a:avLst/>
          </a:prstGeom>
          <a:noFill/>
          <a:ln>
            <a:noFill/>
          </a:ln>
        </p:spPr>
      </p:pic>
    </p:spTree>
  </p:cSld>
  <p:clrMapOvr>
    <a:masterClrMapping/>
  </p:clrMapOvr>
  <p:transition spd="slow">
    <p:wipe dir="l"/>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9" name="Shape 499"/>
        <p:cNvGrpSpPr/>
        <p:nvPr/>
      </p:nvGrpSpPr>
      <p:grpSpPr>
        <a:xfrm>
          <a:off x="0" y="0"/>
          <a:ext cx="0" cy="0"/>
          <a:chOff x="0" y="0"/>
          <a:chExt cx="0" cy="0"/>
        </a:xfrm>
      </p:grpSpPr>
      <p:sp>
        <p:nvSpPr>
          <p:cNvPr id="500" name="Google Shape;500;p33"/>
          <p:cNvSpPr txBox="1"/>
          <p:nvPr>
            <p:ph type="title"/>
          </p:nvPr>
        </p:nvSpPr>
        <p:spPr>
          <a:xfrm>
            <a:off x="87549" y="41393"/>
            <a:ext cx="8875300" cy="65741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Reliable Network</a:t>
            </a:r>
            <a:br>
              <a:rPr lang="en-US"/>
            </a:br>
            <a:r>
              <a:rPr lang="en-US"/>
              <a:t>Fault Tolerance</a:t>
            </a:r>
            <a:endParaRPr/>
          </a:p>
        </p:txBody>
      </p:sp>
      <p:sp>
        <p:nvSpPr>
          <p:cNvPr id="501" name="Google Shape;501;p33"/>
          <p:cNvSpPr txBox="1"/>
          <p:nvPr>
            <p:ph idx="1" type="body"/>
          </p:nvPr>
        </p:nvSpPr>
        <p:spPr>
          <a:xfrm>
            <a:off x="202765" y="698810"/>
            <a:ext cx="4174502" cy="4013508"/>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440"/>
              <a:buNone/>
            </a:pPr>
            <a:r>
              <a:rPr lang="en-US" sz="1600"/>
              <a:t>A fault tolerant network limits the impact of a failure by limiting the number of affected devices. Multiple paths are required for fault tolerance.</a:t>
            </a:r>
            <a:endParaRPr/>
          </a:p>
          <a:p>
            <a:pPr indent="0" lvl="0" marL="0" rtl="0" algn="l">
              <a:lnSpc>
                <a:spcPct val="100000"/>
              </a:lnSpc>
              <a:spcBef>
                <a:spcPts val="1200"/>
              </a:spcBef>
              <a:spcAft>
                <a:spcPts val="0"/>
              </a:spcAft>
              <a:buSzPts val="1440"/>
              <a:buNone/>
            </a:pPr>
            <a:r>
              <a:rPr lang="en-US" sz="1600"/>
              <a:t>Reliable networks provide redundancy by implementing a packet switched network:</a:t>
            </a:r>
            <a:endParaRPr/>
          </a:p>
          <a:p>
            <a:pPr indent="-215900" lvl="1" marL="358775" rtl="0" algn="l">
              <a:lnSpc>
                <a:spcPct val="100000"/>
              </a:lnSpc>
              <a:spcBef>
                <a:spcPts val="900"/>
              </a:spcBef>
              <a:spcAft>
                <a:spcPts val="0"/>
              </a:spcAft>
              <a:buSzPts val="1600"/>
              <a:buFont typeface="Arial"/>
              <a:buChar char="•"/>
            </a:pPr>
            <a:r>
              <a:rPr lang="en-US" sz="1600"/>
              <a:t>Packet switching splits traffic into packets that are routed over a network. </a:t>
            </a:r>
            <a:endParaRPr/>
          </a:p>
          <a:p>
            <a:pPr indent="-215900" lvl="1" marL="358775" rtl="0" algn="l">
              <a:lnSpc>
                <a:spcPct val="100000"/>
              </a:lnSpc>
              <a:spcBef>
                <a:spcPts val="600"/>
              </a:spcBef>
              <a:spcAft>
                <a:spcPts val="0"/>
              </a:spcAft>
              <a:buSzPts val="1600"/>
              <a:buFont typeface="Arial"/>
              <a:buChar char="•"/>
            </a:pPr>
            <a:r>
              <a:rPr lang="en-US" sz="1600"/>
              <a:t>Each packet could theoretically take a different path to the destination.</a:t>
            </a:r>
            <a:endParaRPr/>
          </a:p>
          <a:p>
            <a:pPr indent="0" lvl="0" marL="0" rtl="0" algn="l">
              <a:lnSpc>
                <a:spcPct val="100000"/>
              </a:lnSpc>
              <a:spcBef>
                <a:spcPts val="900"/>
              </a:spcBef>
              <a:spcAft>
                <a:spcPts val="0"/>
              </a:spcAft>
              <a:buSzPts val="1440"/>
              <a:buNone/>
            </a:pPr>
            <a:r>
              <a:rPr lang="en-US" sz="1600"/>
              <a:t>This is not possible with circuit-switched networks which establish dedicated circuits.</a:t>
            </a:r>
            <a:endParaRPr/>
          </a:p>
          <a:p>
            <a:pPr indent="-84138" lvl="0" marL="169863" rtl="0" algn="l">
              <a:lnSpc>
                <a:spcPct val="100000"/>
              </a:lnSpc>
              <a:spcBef>
                <a:spcPts val="1200"/>
              </a:spcBef>
              <a:spcAft>
                <a:spcPts val="0"/>
              </a:spcAft>
              <a:buSzPts val="1350"/>
              <a:buFont typeface="Noto Sans Symbols"/>
              <a:buNone/>
            </a:pPr>
            <a:r>
              <a:t/>
            </a:r>
            <a:endParaRPr/>
          </a:p>
        </p:txBody>
      </p:sp>
      <p:pic>
        <p:nvPicPr>
          <p:cNvPr id="502" name="Google Shape;502;p33"/>
          <p:cNvPicPr preferRelativeResize="0"/>
          <p:nvPr/>
        </p:nvPicPr>
        <p:blipFill rotWithShape="1">
          <a:blip r:embed="rId3">
            <a:alphaModFix/>
          </a:blip>
          <a:srcRect b="0" l="0" r="0" t="0"/>
          <a:stretch/>
        </p:blipFill>
        <p:spPr>
          <a:xfrm>
            <a:off x="4308804" y="755961"/>
            <a:ext cx="4769261" cy="3079440"/>
          </a:xfrm>
          <a:prstGeom prst="rect">
            <a:avLst/>
          </a:prstGeom>
          <a:noFill/>
          <a:ln>
            <a:noFill/>
          </a:ln>
        </p:spPr>
      </p:pic>
    </p:spTree>
  </p:cSld>
  <p:clrMapOvr>
    <a:masterClrMapping/>
  </p:clrMapOvr>
  <p:transition spd="slow">
    <p:wipe dir="l"/>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7" name="Shape 507"/>
        <p:cNvGrpSpPr/>
        <p:nvPr/>
      </p:nvGrpSpPr>
      <p:grpSpPr>
        <a:xfrm>
          <a:off x="0" y="0"/>
          <a:ext cx="0" cy="0"/>
          <a:chOff x="0" y="0"/>
          <a:chExt cx="0" cy="0"/>
        </a:xfrm>
      </p:grpSpPr>
      <p:sp>
        <p:nvSpPr>
          <p:cNvPr id="508" name="Google Shape;508;p34"/>
          <p:cNvSpPr txBox="1"/>
          <p:nvPr>
            <p:ph type="title"/>
          </p:nvPr>
        </p:nvSpPr>
        <p:spPr>
          <a:xfrm>
            <a:off x="87549"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Reliable Network</a:t>
            </a:r>
            <a:br>
              <a:rPr lang="en-US"/>
            </a:br>
            <a:r>
              <a:rPr lang="en-US"/>
              <a:t>Scalability</a:t>
            </a:r>
            <a:endParaRPr/>
          </a:p>
        </p:txBody>
      </p:sp>
      <p:sp>
        <p:nvSpPr>
          <p:cNvPr id="509" name="Google Shape;509;p34"/>
          <p:cNvSpPr txBox="1"/>
          <p:nvPr>
            <p:ph idx="1" type="body"/>
          </p:nvPr>
        </p:nvSpPr>
        <p:spPr>
          <a:xfrm>
            <a:off x="5432086" y="784034"/>
            <a:ext cx="3529770" cy="3384643"/>
          </a:xfrm>
          <a:prstGeom prst="rect">
            <a:avLst/>
          </a:prstGeom>
          <a:noFill/>
          <a:ln>
            <a:noFill/>
          </a:ln>
        </p:spPr>
        <p:txBody>
          <a:bodyPr anchorCtr="0" anchor="t" bIns="45700" lIns="91425" spcFirstLastPara="1" rIns="182875" wrap="square" tIns="45700">
            <a:noAutofit/>
          </a:bodyPr>
          <a:lstStyle/>
          <a:p>
            <a:pPr indent="-66992" lvl="0" marL="169863" rtl="0" algn="l">
              <a:lnSpc>
                <a:spcPct val="100000"/>
              </a:lnSpc>
              <a:spcBef>
                <a:spcPts val="0"/>
              </a:spcBef>
              <a:spcAft>
                <a:spcPts val="0"/>
              </a:spcAft>
              <a:buSzPts val="1620"/>
              <a:buFont typeface="Noto Sans Symbols"/>
              <a:buNone/>
            </a:pPr>
            <a:r>
              <a:t/>
            </a:r>
            <a:endParaRPr sz="1800"/>
          </a:p>
          <a:p>
            <a:pPr indent="0" lvl="0" marL="0" rtl="0" algn="l">
              <a:lnSpc>
                <a:spcPct val="100000"/>
              </a:lnSpc>
              <a:spcBef>
                <a:spcPts val="1200"/>
              </a:spcBef>
              <a:spcAft>
                <a:spcPts val="0"/>
              </a:spcAft>
              <a:buSzPts val="1620"/>
              <a:buNone/>
            </a:pPr>
            <a:r>
              <a:rPr lang="en-US" sz="1800"/>
              <a:t>A scalable network can expand quickly and easily to support new users and applications without impacting the performance of services to existing users.</a:t>
            </a:r>
            <a:endParaRPr/>
          </a:p>
          <a:p>
            <a:pPr indent="0" lvl="0" marL="0" rtl="0" algn="l">
              <a:lnSpc>
                <a:spcPct val="100000"/>
              </a:lnSpc>
              <a:spcBef>
                <a:spcPts val="1200"/>
              </a:spcBef>
              <a:spcAft>
                <a:spcPts val="0"/>
              </a:spcAft>
              <a:buSzPts val="1620"/>
              <a:buNone/>
            </a:pPr>
            <a:r>
              <a:rPr lang="en-US" sz="1800"/>
              <a:t>Network designers follow accepted standards and protocols in order to make the networks scalable.</a:t>
            </a:r>
            <a:endParaRPr/>
          </a:p>
          <a:p>
            <a:pPr indent="-84138" lvl="0" marL="169863" rtl="0" algn="l">
              <a:lnSpc>
                <a:spcPct val="100000"/>
              </a:lnSpc>
              <a:spcBef>
                <a:spcPts val="1200"/>
              </a:spcBef>
              <a:spcAft>
                <a:spcPts val="0"/>
              </a:spcAft>
              <a:buSzPts val="1350"/>
              <a:buFont typeface="Noto Sans Symbols"/>
              <a:buNone/>
            </a:pPr>
            <a:r>
              <a:t/>
            </a:r>
            <a:endParaRPr/>
          </a:p>
        </p:txBody>
      </p:sp>
      <p:pic>
        <p:nvPicPr>
          <p:cNvPr id="510" name="Google Shape;510;p34"/>
          <p:cNvPicPr preferRelativeResize="0"/>
          <p:nvPr/>
        </p:nvPicPr>
        <p:blipFill rotWithShape="1">
          <a:blip r:embed="rId3">
            <a:alphaModFix/>
          </a:blip>
          <a:srcRect b="0" l="0" r="0" t="0"/>
          <a:stretch/>
        </p:blipFill>
        <p:spPr>
          <a:xfrm>
            <a:off x="87550" y="984157"/>
            <a:ext cx="5234470" cy="3639798"/>
          </a:xfrm>
          <a:prstGeom prst="rect">
            <a:avLst/>
          </a:prstGeom>
          <a:noFill/>
          <a:ln>
            <a:noFill/>
          </a:ln>
        </p:spPr>
      </p:pic>
    </p:spTree>
  </p:cSld>
  <p:clrMapOvr>
    <a:masterClrMapping/>
  </p:clrMapOvr>
  <p:transition spd="slow">
    <p:wipe dir="l"/>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5" name="Shape 515"/>
        <p:cNvGrpSpPr/>
        <p:nvPr/>
      </p:nvGrpSpPr>
      <p:grpSpPr>
        <a:xfrm>
          <a:off x="0" y="0"/>
          <a:ext cx="0" cy="0"/>
          <a:chOff x="0" y="0"/>
          <a:chExt cx="0" cy="0"/>
        </a:xfrm>
      </p:grpSpPr>
      <p:sp>
        <p:nvSpPr>
          <p:cNvPr id="516" name="Google Shape;516;p35"/>
          <p:cNvSpPr txBox="1"/>
          <p:nvPr>
            <p:ph type="title"/>
          </p:nvPr>
        </p:nvSpPr>
        <p:spPr>
          <a:xfrm>
            <a:off x="87549" y="41393"/>
            <a:ext cx="9056451"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Reliable Network</a:t>
            </a:r>
            <a:br>
              <a:rPr lang="en-US"/>
            </a:br>
            <a:r>
              <a:rPr lang="en-US"/>
              <a:t>Quality of Service</a:t>
            </a:r>
            <a:endParaRPr/>
          </a:p>
        </p:txBody>
      </p:sp>
      <p:sp>
        <p:nvSpPr>
          <p:cNvPr id="517" name="Google Shape;517;p35"/>
          <p:cNvSpPr txBox="1"/>
          <p:nvPr>
            <p:ph idx="1" type="body"/>
          </p:nvPr>
        </p:nvSpPr>
        <p:spPr>
          <a:xfrm>
            <a:off x="87549" y="798944"/>
            <a:ext cx="3809042" cy="4147129"/>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350"/>
              <a:buNone/>
            </a:pPr>
            <a:r>
              <a:rPr lang="en-US"/>
              <a:t>Voice and live video transmissions require higher expectations for those services being delivered.  </a:t>
            </a:r>
            <a:endParaRPr/>
          </a:p>
          <a:p>
            <a:pPr indent="0" lvl="0" marL="0" rtl="0" algn="l">
              <a:lnSpc>
                <a:spcPct val="100000"/>
              </a:lnSpc>
              <a:spcBef>
                <a:spcPts val="1200"/>
              </a:spcBef>
              <a:spcAft>
                <a:spcPts val="0"/>
              </a:spcAft>
              <a:buSzPts val="1350"/>
              <a:buNone/>
            </a:pPr>
            <a:r>
              <a:rPr lang="en-US"/>
              <a:t>Have you ever watched a live video with constant breaks and pauses? This is caused when there is a higher demand for bandwidth than available – and QoS isn’t configured.</a:t>
            </a:r>
            <a:endParaRPr/>
          </a:p>
          <a:p>
            <a:pPr indent="-169863" lvl="0" marL="169863" rtl="0" algn="l">
              <a:lnSpc>
                <a:spcPct val="100000"/>
              </a:lnSpc>
              <a:spcBef>
                <a:spcPts val="1200"/>
              </a:spcBef>
              <a:spcAft>
                <a:spcPts val="0"/>
              </a:spcAft>
              <a:buSzPts val="1350"/>
              <a:buFont typeface="Arial"/>
              <a:buChar char="•"/>
            </a:pPr>
            <a:r>
              <a:rPr lang="en-US"/>
              <a:t>Quality of Service (QoS) is the primary mechanism used to ensure reliable delivery of content for all users. </a:t>
            </a:r>
            <a:endParaRPr/>
          </a:p>
          <a:p>
            <a:pPr indent="-169863" lvl="0" marL="169863" rtl="0" algn="l">
              <a:lnSpc>
                <a:spcPct val="100000"/>
              </a:lnSpc>
              <a:spcBef>
                <a:spcPts val="1200"/>
              </a:spcBef>
              <a:spcAft>
                <a:spcPts val="0"/>
              </a:spcAft>
              <a:buSzPts val="1350"/>
              <a:buFont typeface="Arial"/>
              <a:buChar char="•"/>
            </a:pPr>
            <a:r>
              <a:rPr lang="en-US"/>
              <a:t>With a QoS policy in place, the router can more easily manage the flow of data and voice traffic.</a:t>
            </a:r>
            <a:endParaRPr/>
          </a:p>
          <a:p>
            <a:pPr indent="-84138" lvl="0" marL="169863" rtl="0" algn="l">
              <a:lnSpc>
                <a:spcPct val="100000"/>
              </a:lnSpc>
              <a:spcBef>
                <a:spcPts val="1200"/>
              </a:spcBef>
              <a:spcAft>
                <a:spcPts val="0"/>
              </a:spcAft>
              <a:buSzPts val="1350"/>
              <a:buFont typeface="Noto Sans Symbols"/>
              <a:buNone/>
            </a:pPr>
            <a:r>
              <a:t/>
            </a:r>
            <a:endParaRPr/>
          </a:p>
        </p:txBody>
      </p:sp>
      <p:pic>
        <p:nvPicPr>
          <p:cNvPr id="518" name="Google Shape;518;p35"/>
          <p:cNvPicPr preferRelativeResize="0"/>
          <p:nvPr/>
        </p:nvPicPr>
        <p:blipFill rotWithShape="1">
          <a:blip r:embed="rId3">
            <a:alphaModFix/>
          </a:blip>
          <a:srcRect b="0" l="0" r="0" t="0"/>
          <a:stretch/>
        </p:blipFill>
        <p:spPr>
          <a:xfrm>
            <a:off x="3896591" y="798944"/>
            <a:ext cx="5106266" cy="3909372"/>
          </a:xfrm>
          <a:prstGeom prst="rect">
            <a:avLst/>
          </a:prstGeom>
          <a:noFill/>
          <a:ln>
            <a:noFill/>
          </a:ln>
        </p:spPr>
      </p:pic>
    </p:spTree>
  </p:cSld>
  <p:clrMapOvr>
    <a:masterClrMapping/>
  </p:clrMapOvr>
  <p:transition spd="slow">
    <p:wipe dir="l"/>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3" name="Shape 523"/>
        <p:cNvGrpSpPr/>
        <p:nvPr/>
      </p:nvGrpSpPr>
      <p:grpSpPr>
        <a:xfrm>
          <a:off x="0" y="0"/>
          <a:ext cx="0" cy="0"/>
          <a:chOff x="0" y="0"/>
          <a:chExt cx="0" cy="0"/>
        </a:xfrm>
      </p:grpSpPr>
      <p:sp>
        <p:nvSpPr>
          <p:cNvPr id="524" name="Google Shape;524;p36"/>
          <p:cNvSpPr txBox="1"/>
          <p:nvPr>
            <p:ph type="title"/>
          </p:nvPr>
        </p:nvSpPr>
        <p:spPr>
          <a:xfrm>
            <a:off x="87549" y="41393"/>
            <a:ext cx="523447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Reliable Network</a:t>
            </a:r>
            <a:br>
              <a:rPr lang="en-US"/>
            </a:br>
            <a:r>
              <a:rPr lang="en-US"/>
              <a:t>Network Security</a:t>
            </a:r>
            <a:endParaRPr/>
          </a:p>
        </p:txBody>
      </p:sp>
      <p:sp>
        <p:nvSpPr>
          <p:cNvPr id="525" name="Google Shape;525;p36"/>
          <p:cNvSpPr txBox="1"/>
          <p:nvPr>
            <p:ph idx="1" type="body"/>
          </p:nvPr>
        </p:nvSpPr>
        <p:spPr>
          <a:xfrm>
            <a:off x="5164667" y="132511"/>
            <a:ext cx="3687122" cy="4595354"/>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350"/>
              <a:buNone/>
            </a:pPr>
            <a:r>
              <a:rPr lang="en-US"/>
              <a:t>There are two main types of network security that must be addressed:  </a:t>
            </a:r>
            <a:endParaRPr/>
          </a:p>
          <a:p>
            <a:pPr indent="-215900" lvl="1" marL="358775" rtl="0" algn="l">
              <a:lnSpc>
                <a:spcPct val="100000"/>
              </a:lnSpc>
              <a:spcBef>
                <a:spcPts val="900"/>
              </a:spcBef>
              <a:spcAft>
                <a:spcPts val="0"/>
              </a:spcAft>
              <a:buSzPts val="1500"/>
              <a:buFont typeface="Arial"/>
              <a:buChar char="•"/>
            </a:pPr>
            <a:r>
              <a:rPr lang="en-US" sz="1500"/>
              <a:t>Network infrastructure security</a:t>
            </a:r>
            <a:endParaRPr/>
          </a:p>
          <a:p>
            <a:pPr indent="-169863" lvl="2" marL="431800" rtl="0" algn="l">
              <a:lnSpc>
                <a:spcPct val="100000"/>
              </a:lnSpc>
              <a:spcBef>
                <a:spcPts val="600"/>
              </a:spcBef>
              <a:spcAft>
                <a:spcPts val="0"/>
              </a:spcAft>
              <a:buClr>
                <a:srgbClr val="000000"/>
              </a:buClr>
              <a:buSzPts val="1400"/>
              <a:buFont typeface="Arial"/>
              <a:buChar char="•"/>
            </a:pPr>
            <a:r>
              <a:rPr lang="en-US" sz="1400"/>
              <a:t>Physical security of network devices</a:t>
            </a:r>
            <a:endParaRPr/>
          </a:p>
          <a:p>
            <a:pPr indent="-169863" lvl="2" marL="431800" rtl="0" algn="l">
              <a:lnSpc>
                <a:spcPct val="100000"/>
              </a:lnSpc>
              <a:spcBef>
                <a:spcPts val="600"/>
              </a:spcBef>
              <a:spcAft>
                <a:spcPts val="0"/>
              </a:spcAft>
              <a:buClr>
                <a:srgbClr val="000000"/>
              </a:buClr>
              <a:buSzPts val="1400"/>
              <a:buFont typeface="Arial"/>
              <a:buChar char="•"/>
            </a:pPr>
            <a:r>
              <a:rPr lang="en-US" sz="1400"/>
              <a:t>Preventing unauthorized access to the devices</a:t>
            </a:r>
            <a:endParaRPr/>
          </a:p>
          <a:p>
            <a:pPr indent="-215900" lvl="1" marL="358775" rtl="0" algn="l">
              <a:lnSpc>
                <a:spcPct val="100000"/>
              </a:lnSpc>
              <a:spcBef>
                <a:spcPts val="600"/>
              </a:spcBef>
              <a:spcAft>
                <a:spcPts val="0"/>
              </a:spcAft>
              <a:buSzPts val="1500"/>
              <a:buFont typeface="Arial"/>
              <a:buChar char="•"/>
            </a:pPr>
            <a:r>
              <a:rPr lang="en-US" sz="1500"/>
              <a:t>Information Security</a:t>
            </a:r>
            <a:endParaRPr/>
          </a:p>
          <a:p>
            <a:pPr indent="-169863" lvl="2" marL="431800" rtl="0" algn="l">
              <a:lnSpc>
                <a:spcPct val="100000"/>
              </a:lnSpc>
              <a:spcBef>
                <a:spcPts val="600"/>
              </a:spcBef>
              <a:spcAft>
                <a:spcPts val="0"/>
              </a:spcAft>
              <a:buClr>
                <a:srgbClr val="000000"/>
              </a:buClr>
              <a:buSzPts val="1400"/>
              <a:buFont typeface="Arial"/>
              <a:buChar char="•"/>
            </a:pPr>
            <a:r>
              <a:rPr lang="en-US" sz="1400"/>
              <a:t>Protection of the information or data transmitted over the network</a:t>
            </a:r>
            <a:endParaRPr/>
          </a:p>
          <a:p>
            <a:pPr indent="0" lvl="0" marL="0" rtl="0" algn="l">
              <a:lnSpc>
                <a:spcPct val="100000"/>
              </a:lnSpc>
              <a:spcBef>
                <a:spcPts val="900"/>
              </a:spcBef>
              <a:spcAft>
                <a:spcPts val="0"/>
              </a:spcAft>
              <a:buSzPts val="1350"/>
              <a:buNone/>
            </a:pPr>
            <a:r>
              <a:rPr lang="en-US"/>
              <a:t>Three goals of network security:</a:t>
            </a:r>
            <a:endParaRPr/>
          </a:p>
          <a:p>
            <a:pPr indent="-215900" lvl="1" marL="358775" rtl="0" algn="l">
              <a:lnSpc>
                <a:spcPct val="100000"/>
              </a:lnSpc>
              <a:spcBef>
                <a:spcPts val="900"/>
              </a:spcBef>
              <a:spcAft>
                <a:spcPts val="0"/>
              </a:spcAft>
              <a:buSzPts val="1400"/>
              <a:buChar char="•"/>
            </a:pPr>
            <a:r>
              <a:rPr b="1" lang="en-US">
                <a:solidFill>
                  <a:srgbClr val="0000CC"/>
                </a:solidFill>
              </a:rPr>
              <a:t>Confidentiality</a:t>
            </a:r>
            <a:r>
              <a:rPr lang="en-US"/>
              <a:t> – only intended recipients can read the data</a:t>
            </a:r>
            <a:endParaRPr/>
          </a:p>
          <a:p>
            <a:pPr indent="-215900" lvl="1" marL="358775" rtl="0" algn="l">
              <a:lnSpc>
                <a:spcPct val="100000"/>
              </a:lnSpc>
              <a:spcBef>
                <a:spcPts val="600"/>
              </a:spcBef>
              <a:spcAft>
                <a:spcPts val="0"/>
              </a:spcAft>
              <a:buSzPts val="1400"/>
              <a:buChar char="•"/>
            </a:pPr>
            <a:r>
              <a:rPr b="1" lang="en-US">
                <a:solidFill>
                  <a:srgbClr val="0000CC"/>
                </a:solidFill>
              </a:rPr>
              <a:t>Integrity</a:t>
            </a:r>
            <a:r>
              <a:rPr lang="en-US"/>
              <a:t> – assurance that the data has not be altered with during transmission</a:t>
            </a:r>
            <a:endParaRPr/>
          </a:p>
          <a:p>
            <a:pPr indent="-215900" lvl="1" marL="358775" rtl="0" algn="l">
              <a:lnSpc>
                <a:spcPct val="100000"/>
              </a:lnSpc>
              <a:spcBef>
                <a:spcPts val="600"/>
              </a:spcBef>
              <a:spcAft>
                <a:spcPts val="0"/>
              </a:spcAft>
              <a:buSzPts val="1400"/>
              <a:buChar char="•"/>
            </a:pPr>
            <a:r>
              <a:rPr b="1" lang="en-US">
                <a:solidFill>
                  <a:srgbClr val="0000CC"/>
                </a:solidFill>
              </a:rPr>
              <a:t>Availability </a:t>
            </a:r>
            <a:r>
              <a:rPr lang="en-US"/>
              <a:t>– assurance of timely and reliable access to data for authorized users</a:t>
            </a:r>
            <a:endParaRPr/>
          </a:p>
          <a:p>
            <a:pPr indent="-84138" lvl="0" marL="169863" rtl="0" algn="l">
              <a:lnSpc>
                <a:spcPct val="100000"/>
              </a:lnSpc>
              <a:spcBef>
                <a:spcPts val="900"/>
              </a:spcBef>
              <a:spcAft>
                <a:spcPts val="0"/>
              </a:spcAft>
              <a:buSzPts val="1350"/>
              <a:buFont typeface="Noto Sans Symbols"/>
              <a:buNone/>
            </a:pPr>
            <a:r>
              <a:t/>
            </a:r>
            <a:endParaRPr/>
          </a:p>
        </p:txBody>
      </p:sp>
      <p:pic>
        <p:nvPicPr>
          <p:cNvPr id="526" name="Google Shape;526;p36"/>
          <p:cNvPicPr preferRelativeResize="0"/>
          <p:nvPr/>
        </p:nvPicPr>
        <p:blipFill rotWithShape="1">
          <a:blip r:embed="rId3">
            <a:alphaModFix/>
          </a:blip>
          <a:srcRect b="0" l="0" r="0" t="0"/>
          <a:stretch/>
        </p:blipFill>
        <p:spPr>
          <a:xfrm>
            <a:off x="87549" y="988631"/>
            <a:ext cx="4975518" cy="3644666"/>
          </a:xfrm>
          <a:prstGeom prst="rect">
            <a:avLst/>
          </a:prstGeom>
          <a:noFill/>
          <a:ln>
            <a:noFill/>
          </a:ln>
        </p:spPr>
      </p:pic>
    </p:spTree>
  </p:cSld>
  <p:clrMapOvr>
    <a:masterClrMapping/>
  </p:clrMapOvr>
  <p:transition spd="slow">
    <p:wipe dir="l"/>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384E"/>
        </a:solidFill>
      </p:bgPr>
    </p:bg>
    <p:spTree>
      <p:nvGrpSpPr>
        <p:cNvPr id="531" name="Shape 531"/>
        <p:cNvGrpSpPr/>
        <p:nvPr/>
      </p:nvGrpSpPr>
      <p:grpSpPr>
        <a:xfrm>
          <a:off x="0" y="0"/>
          <a:ext cx="0" cy="0"/>
          <a:chOff x="0" y="0"/>
          <a:chExt cx="0" cy="0"/>
        </a:xfrm>
      </p:grpSpPr>
      <p:sp>
        <p:nvSpPr>
          <p:cNvPr id="532" name="Google Shape;532;p37"/>
          <p:cNvSpPr txBox="1"/>
          <p:nvPr>
            <p:ph type="ctrTitle"/>
          </p:nvPr>
        </p:nvSpPr>
        <p:spPr>
          <a:xfrm>
            <a:off x="416425" y="915409"/>
            <a:ext cx="8231464" cy="1802391"/>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000"/>
              <a:buFont typeface="Arial"/>
              <a:buNone/>
            </a:pPr>
            <a:r>
              <a:rPr lang="en-US" sz="4000">
                <a:solidFill>
                  <a:srgbClr val="AEE8FA"/>
                </a:solidFill>
              </a:rPr>
              <a:t>1.7 Network Trends</a:t>
            </a:r>
            <a:endParaRPr/>
          </a:p>
        </p:txBody>
      </p:sp>
    </p:spTree>
  </p:cSld>
  <p:clrMapOvr>
    <a:masterClrMapping/>
  </p:clrMapOvr>
  <p:transition spd="slow">
    <p:wipe dir="l"/>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7" name="Shape 537"/>
        <p:cNvGrpSpPr/>
        <p:nvPr/>
      </p:nvGrpSpPr>
      <p:grpSpPr>
        <a:xfrm>
          <a:off x="0" y="0"/>
          <a:ext cx="0" cy="0"/>
          <a:chOff x="0" y="0"/>
          <a:chExt cx="0" cy="0"/>
        </a:xfrm>
      </p:grpSpPr>
      <p:sp>
        <p:nvSpPr>
          <p:cNvPr id="538" name="Google Shape;538;p38"/>
          <p:cNvSpPr txBox="1"/>
          <p:nvPr>
            <p:ph type="title"/>
          </p:nvPr>
        </p:nvSpPr>
        <p:spPr>
          <a:xfrm>
            <a:off x="87549"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Trends</a:t>
            </a:r>
            <a:br>
              <a:rPr lang="en-US"/>
            </a:br>
            <a:r>
              <a:rPr lang="en-US"/>
              <a:t>Recent Trends</a:t>
            </a:r>
            <a:endParaRPr/>
          </a:p>
        </p:txBody>
      </p:sp>
      <p:sp>
        <p:nvSpPr>
          <p:cNvPr id="539" name="Google Shape;539;p38"/>
          <p:cNvSpPr txBox="1"/>
          <p:nvPr>
            <p:ph idx="1" type="body"/>
          </p:nvPr>
        </p:nvSpPr>
        <p:spPr>
          <a:xfrm>
            <a:off x="5322019" y="555812"/>
            <a:ext cx="3529770" cy="3810000"/>
          </a:xfrm>
          <a:prstGeom prst="rect">
            <a:avLst/>
          </a:prstGeom>
          <a:noFill/>
          <a:ln>
            <a:noFill/>
          </a:ln>
        </p:spPr>
        <p:txBody>
          <a:bodyPr anchorCtr="0" anchor="t" bIns="45700" lIns="91425" spcFirstLastPara="1" rIns="182875" wrap="square" tIns="45700">
            <a:noAutofit/>
          </a:bodyPr>
          <a:lstStyle/>
          <a:p>
            <a:pPr indent="-84138" lvl="0" marL="169863" rtl="0" algn="l">
              <a:lnSpc>
                <a:spcPct val="100000"/>
              </a:lnSpc>
              <a:spcBef>
                <a:spcPts val="0"/>
              </a:spcBef>
              <a:spcAft>
                <a:spcPts val="0"/>
              </a:spcAft>
              <a:buSzPts val="1350"/>
              <a:buFont typeface="Noto Sans Symbols"/>
              <a:buNone/>
            </a:pPr>
            <a:r>
              <a:t/>
            </a:r>
            <a:endParaRPr/>
          </a:p>
          <a:p>
            <a:pPr indent="0" lvl="0" marL="0" rtl="0" algn="l">
              <a:lnSpc>
                <a:spcPct val="100000"/>
              </a:lnSpc>
              <a:spcBef>
                <a:spcPts val="1200"/>
              </a:spcBef>
              <a:spcAft>
                <a:spcPts val="0"/>
              </a:spcAft>
              <a:buSzPts val="1350"/>
              <a:buNone/>
            </a:pPr>
            <a:r>
              <a:rPr lang="en-US"/>
              <a:t>The role of the network must adjust and continually transform in order to be able to keep up with new technologies and end user devices as they constantly come to the market. </a:t>
            </a:r>
            <a:endParaRPr/>
          </a:p>
          <a:p>
            <a:pPr indent="0" lvl="0" marL="0" rtl="0" algn="l">
              <a:lnSpc>
                <a:spcPct val="100000"/>
              </a:lnSpc>
              <a:spcBef>
                <a:spcPts val="1200"/>
              </a:spcBef>
              <a:spcAft>
                <a:spcPts val="0"/>
              </a:spcAft>
              <a:buSzPts val="1350"/>
              <a:buNone/>
            </a:pPr>
            <a:r>
              <a:rPr lang="en-US"/>
              <a:t>Several new networking trends that effect organizations and consumers:</a:t>
            </a:r>
            <a:endParaRPr/>
          </a:p>
          <a:p>
            <a:pPr indent="-215900" lvl="1" marL="358775" rtl="0" algn="l">
              <a:lnSpc>
                <a:spcPct val="100000"/>
              </a:lnSpc>
              <a:spcBef>
                <a:spcPts val="900"/>
              </a:spcBef>
              <a:spcAft>
                <a:spcPts val="0"/>
              </a:spcAft>
              <a:buSzPts val="1400"/>
              <a:buFont typeface="Arial"/>
              <a:buChar char="•"/>
            </a:pPr>
            <a:r>
              <a:rPr lang="en-US"/>
              <a:t>Bring Your Own Device (</a:t>
            </a:r>
            <a:r>
              <a:rPr b="1" lang="en-US">
                <a:solidFill>
                  <a:srgbClr val="0000CC"/>
                </a:solidFill>
              </a:rPr>
              <a:t>BYOD</a:t>
            </a:r>
            <a:r>
              <a:rPr lang="en-US"/>
              <a:t>)</a:t>
            </a:r>
            <a:endParaRPr/>
          </a:p>
          <a:p>
            <a:pPr indent="-215900" lvl="1" marL="358775" rtl="0" algn="l">
              <a:lnSpc>
                <a:spcPct val="100000"/>
              </a:lnSpc>
              <a:spcBef>
                <a:spcPts val="600"/>
              </a:spcBef>
              <a:spcAft>
                <a:spcPts val="0"/>
              </a:spcAft>
              <a:buSzPts val="1400"/>
              <a:buFont typeface="Arial"/>
              <a:buChar char="•"/>
            </a:pPr>
            <a:r>
              <a:rPr lang="en-US"/>
              <a:t>Online collaboration</a:t>
            </a:r>
            <a:endParaRPr/>
          </a:p>
          <a:p>
            <a:pPr indent="-215900" lvl="1" marL="358775" rtl="0" algn="l">
              <a:lnSpc>
                <a:spcPct val="100000"/>
              </a:lnSpc>
              <a:spcBef>
                <a:spcPts val="600"/>
              </a:spcBef>
              <a:spcAft>
                <a:spcPts val="0"/>
              </a:spcAft>
              <a:buSzPts val="1400"/>
              <a:buFont typeface="Arial"/>
              <a:buChar char="•"/>
            </a:pPr>
            <a:r>
              <a:rPr lang="en-US"/>
              <a:t>Video communications</a:t>
            </a:r>
            <a:endParaRPr/>
          </a:p>
          <a:p>
            <a:pPr indent="-215900" lvl="1" marL="358775" rtl="0" algn="l">
              <a:lnSpc>
                <a:spcPct val="100000"/>
              </a:lnSpc>
              <a:spcBef>
                <a:spcPts val="600"/>
              </a:spcBef>
              <a:spcAft>
                <a:spcPts val="0"/>
              </a:spcAft>
              <a:buSzPts val="1400"/>
              <a:buFont typeface="Arial"/>
              <a:buChar char="•"/>
            </a:pPr>
            <a:r>
              <a:rPr lang="en-US"/>
              <a:t>Cloud computing</a:t>
            </a:r>
            <a:endParaRPr/>
          </a:p>
          <a:p>
            <a:pPr indent="-84138" lvl="0" marL="169863" rtl="0" algn="l">
              <a:lnSpc>
                <a:spcPct val="100000"/>
              </a:lnSpc>
              <a:spcBef>
                <a:spcPts val="900"/>
              </a:spcBef>
              <a:spcAft>
                <a:spcPts val="0"/>
              </a:spcAft>
              <a:buSzPts val="1350"/>
              <a:buFont typeface="Noto Sans Symbols"/>
              <a:buNone/>
            </a:pPr>
            <a:r>
              <a:t/>
            </a:r>
            <a:endParaRPr/>
          </a:p>
          <a:p>
            <a:pPr indent="-84138" lvl="0" marL="169863" rtl="0" algn="l">
              <a:lnSpc>
                <a:spcPct val="100000"/>
              </a:lnSpc>
              <a:spcBef>
                <a:spcPts val="1200"/>
              </a:spcBef>
              <a:spcAft>
                <a:spcPts val="0"/>
              </a:spcAft>
              <a:buSzPts val="1350"/>
              <a:buFont typeface="Noto Sans Symbols"/>
              <a:buNone/>
            </a:pPr>
            <a:r>
              <a:t/>
            </a:r>
            <a:endParaRPr/>
          </a:p>
        </p:txBody>
      </p:sp>
      <p:pic>
        <p:nvPicPr>
          <p:cNvPr id="540" name="Google Shape;540;p38"/>
          <p:cNvPicPr preferRelativeResize="0"/>
          <p:nvPr/>
        </p:nvPicPr>
        <p:blipFill rotWithShape="1">
          <a:blip r:embed="rId3">
            <a:alphaModFix/>
          </a:blip>
          <a:srcRect b="0" l="0" r="0" t="0"/>
          <a:stretch/>
        </p:blipFill>
        <p:spPr>
          <a:xfrm>
            <a:off x="87549" y="798944"/>
            <a:ext cx="5172075" cy="3724275"/>
          </a:xfrm>
          <a:prstGeom prst="rect">
            <a:avLst/>
          </a:prstGeom>
          <a:noFill/>
          <a:ln>
            <a:noFill/>
          </a:ln>
        </p:spPr>
      </p:pic>
    </p:spTree>
  </p:cSld>
  <p:clrMapOvr>
    <a:masterClrMapping/>
  </p:clrMapOvr>
  <p:transition spd="slow">
    <p:wipe dir="l"/>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5" name="Shape 545"/>
        <p:cNvGrpSpPr/>
        <p:nvPr/>
      </p:nvGrpSpPr>
      <p:grpSpPr>
        <a:xfrm>
          <a:off x="0" y="0"/>
          <a:ext cx="0" cy="0"/>
          <a:chOff x="0" y="0"/>
          <a:chExt cx="0" cy="0"/>
        </a:xfrm>
      </p:grpSpPr>
      <p:sp>
        <p:nvSpPr>
          <p:cNvPr id="546" name="Google Shape;546;p39"/>
          <p:cNvSpPr txBox="1"/>
          <p:nvPr>
            <p:ph type="title"/>
          </p:nvPr>
        </p:nvSpPr>
        <p:spPr>
          <a:xfrm>
            <a:off x="87549" y="41393"/>
            <a:ext cx="523447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Trends</a:t>
            </a:r>
            <a:br>
              <a:rPr lang="en-US"/>
            </a:br>
            <a:r>
              <a:rPr lang="en-US"/>
              <a:t>Bring Your Own Device</a:t>
            </a:r>
            <a:endParaRPr/>
          </a:p>
        </p:txBody>
      </p:sp>
      <p:sp>
        <p:nvSpPr>
          <p:cNvPr id="547" name="Google Shape;547;p39"/>
          <p:cNvSpPr txBox="1"/>
          <p:nvPr>
            <p:ph idx="1" type="body"/>
          </p:nvPr>
        </p:nvSpPr>
        <p:spPr>
          <a:xfrm>
            <a:off x="5322019" y="274320"/>
            <a:ext cx="3529770" cy="4315609"/>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350"/>
              <a:buNone/>
            </a:pPr>
            <a:r>
              <a:rPr lang="en-US"/>
              <a:t>Bring Your Own Device (</a:t>
            </a:r>
            <a:r>
              <a:rPr b="1" lang="en-US">
                <a:solidFill>
                  <a:srgbClr val="0000CC"/>
                </a:solidFill>
              </a:rPr>
              <a:t>BYOD</a:t>
            </a:r>
            <a:r>
              <a:rPr lang="en-US"/>
              <a:t>) allows users to use their own devices giving them more opportunities and greater flexibility. </a:t>
            </a:r>
            <a:endParaRPr/>
          </a:p>
          <a:p>
            <a:pPr indent="0" lvl="0" marL="0" rtl="0" algn="l">
              <a:lnSpc>
                <a:spcPct val="100000"/>
              </a:lnSpc>
              <a:spcBef>
                <a:spcPts val="1200"/>
              </a:spcBef>
              <a:spcAft>
                <a:spcPts val="0"/>
              </a:spcAft>
              <a:buSzPts val="1350"/>
              <a:buNone/>
            </a:pPr>
            <a:r>
              <a:rPr lang="en-US"/>
              <a:t>BYOD allows end users to have the freedom to use personal tools to access information and communicate using their:</a:t>
            </a:r>
            <a:endParaRPr/>
          </a:p>
          <a:p>
            <a:pPr indent="-215900" lvl="1" marL="358775" rtl="0" algn="l">
              <a:lnSpc>
                <a:spcPct val="100000"/>
              </a:lnSpc>
              <a:spcBef>
                <a:spcPts val="900"/>
              </a:spcBef>
              <a:spcAft>
                <a:spcPts val="0"/>
              </a:spcAft>
              <a:buSzPts val="1400"/>
              <a:buChar char="•"/>
            </a:pPr>
            <a:r>
              <a:rPr lang="en-US"/>
              <a:t>Laptops</a:t>
            </a:r>
            <a:endParaRPr/>
          </a:p>
          <a:p>
            <a:pPr indent="-215900" lvl="1" marL="358775" rtl="0" algn="l">
              <a:lnSpc>
                <a:spcPct val="100000"/>
              </a:lnSpc>
              <a:spcBef>
                <a:spcPts val="600"/>
              </a:spcBef>
              <a:spcAft>
                <a:spcPts val="0"/>
              </a:spcAft>
              <a:buSzPts val="1400"/>
              <a:buChar char="•"/>
            </a:pPr>
            <a:r>
              <a:rPr lang="en-US"/>
              <a:t>Netbooks</a:t>
            </a:r>
            <a:endParaRPr/>
          </a:p>
          <a:p>
            <a:pPr indent="-215900" lvl="1" marL="358775" rtl="0" algn="l">
              <a:lnSpc>
                <a:spcPct val="100000"/>
              </a:lnSpc>
              <a:spcBef>
                <a:spcPts val="600"/>
              </a:spcBef>
              <a:spcAft>
                <a:spcPts val="0"/>
              </a:spcAft>
              <a:buSzPts val="1400"/>
              <a:buChar char="•"/>
            </a:pPr>
            <a:r>
              <a:rPr lang="en-US"/>
              <a:t>Tablets</a:t>
            </a:r>
            <a:endParaRPr/>
          </a:p>
          <a:p>
            <a:pPr indent="-215900" lvl="1" marL="358775" rtl="0" algn="l">
              <a:lnSpc>
                <a:spcPct val="100000"/>
              </a:lnSpc>
              <a:spcBef>
                <a:spcPts val="600"/>
              </a:spcBef>
              <a:spcAft>
                <a:spcPts val="0"/>
              </a:spcAft>
              <a:buSzPts val="1400"/>
              <a:buChar char="•"/>
            </a:pPr>
            <a:r>
              <a:rPr lang="en-US"/>
              <a:t>Smartphones</a:t>
            </a:r>
            <a:endParaRPr/>
          </a:p>
          <a:p>
            <a:pPr indent="-215900" lvl="1" marL="358775" rtl="0" algn="l">
              <a:lnSpc>
                <a:spcPct val="100000"/>
              </a:lnSpc>
              <a:spcBef>
                <a:spcPts val="600"/>
              </a:spcBef>
              <a:spcAft>
                <a:spcPts val="0"/>
              </a:spcAft>
              <a:buSzPts val="1400"/>
              <a:buChar char="•"/>
            </a:pPr>
            <a:r>
              <a:rPr lang="en-US"/>
              <a:t>E-readers</a:t>
            </a:r>
            <a:endParaRPr/>
          </a:p>
          <a:p>
            <a:pPr indent="0" lvl="0" marL="0" rtl="0" algn="l">
              <a:lnSpc>
                <a:spcPct val="100000"/>
              </a:lnSpc>
              <a:spcBef>
                <a:spcPts val="900"/>
              </a:spcBef>
              <a:spcAft>
                <a:spcPts val="0"/>
              </a:spcAft>
              <a:buSzPts val="1350"/>
              <a:buNone/>
            </a:pPr>
            <a:r>
              <a:rPr lang="en-US"/>
              <a:t>BYOD means any device, with any ownership, used anywhere.</a:t>
            </a:r>
            <a:endParaRPr/>
          </a:p>
        </p:txBody>
      </p:sp>
      <p:pic>
        <p:nvPicPr>
          <p:cNvPr id="548" name="Google Shape;548;p39"/>
          <p:cNvPicPr preferRelativeResize="0"/>
          <p:nvPr/>
        </p:nvPicPr>
        <p:blipFill rotWithShape="1">
          <a:blip r:embed="rId3">
            <a:alphaModFix/>
          </a:blip>
          <a:srcRect b="0" l="0" r="0" t="0"/>
          <a:stretch/>
        </p:blipFill>
        <p:spPr>
          <a:xfrm>
            <a:off x="207094" y="894229"/>
            <a:ext cx="5114925" cy="3695700"/>
          </a:xfrm>
          <a:prstGeom prst="rect">
            <a:avLst/>
          </a:prstGeom>
          <a:noFill/>
          <a:ln>
            <a:noFill/>
          </a:ln>
        </p:spPr>
      </p:pic>
    </p:spTree>
  </p:cSld>
  <p:clrMapOvr>
    <a:masterClrMapping/>
  </p:clrMapOvr>
  <p:transition spd="slow">
    <p:wipe dir="l"/>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1" name="Shape 261"/>
        <p:cNvGrpSpPr/>
        <p:nvPr/>
      </p:nvGrpSpPr>
      <p:grpSpPr>
        <a:xfrm>
          <a:off x="0" y="0"/>
          <a:ext cx="0" cy="0"/>
          <a:chOff x="0" y="0"/>
          <a:chExt cx="0" cy="0"/>
        </a:xfrm>
      </p:grpSpPr>
      <p:sp>
        <p:nvSpPr>
          <p:cNvPr id="262" name="Google Shape;262;p4"/>
          <p:cNvSpPr txBox="1"/>
          <p:nvPr>
            <p:ph idx="1" type="body"/>
          </p:nvPr>
        </p:nvSpPr>
        <p:spPr>
          <a:xfrm>
            <a:off x="144065" y="798944"/>
            <a:ext cx="8853286" cy="4155319"/>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350"/>
              <a:buFont typeface="Noto Sans Symbols"/>
              <a:buChar char="▪"/>
            </a:pPr>
            <a:r>
              <a:rPr lang="en-US"/>
              <a:t>We live in a world we barely imagined 20 years ago.</a:t>
            </a:r>
            <a:endParaRPr/>
          </a:p>
          <a:p>
            <a:pPr indent="-169863" lvl="0" marL="169863" rtl="0" algn="l">
              <a:lnSpc>
                <a:spcPct val="100000"/>
              </a:lnSpc>
              <a:spcBef>
                <a:spcPts val="1200"/>
              </a:spcBef>
              <a:spcAft>
                <a:spcPts val="0"/>
              </a:spcAft>
              <a:buSzPts val="1350"/>
              <a:buFont typeface="Noto Sans Symbols"/>
              <a:buChar char="▪"/>
            </a:pPr>
            <a:r>
              <a:rPr lang="en-US"/>
              <a:t>What wouldn’t we have without the Internet?</a:t>
            </a:r>
            <a:endParaRPr/>
          </a:p>
          <a:p>
            <a:pPr indent="-169863" lvl="0" marL="169863" rtl="0" algn="l">
              <a:lnSpc>
                <a:spcPct val="100000"/>
              </a:lnSpc>
              <a:spcBef>
                <a:spcPts val="1200"/>
              </a:spcBef>
              <a:spcAft>
                <a:spcPts val="0"/>
              </a:spcAft>
              <a:buSzPts val="1350"/>
              <a:buFont typeface="Noto Sans Symbols"/>
              <a:buChar char="▪"/>
            </a:pPr>
            <a:r>
              <a:rPr lang="en-US"/>
              <a:t>What will be possible in the future using the network as the platform?</a:t>
            </a:r>
            <a:endParaRPr/>
          </a:p>
        </p:txBody>
      </p:sp>
      <p:sp>
        <p:nvSpPr>
          <p:cNvPr id="263" name="Google Shape;263;p4"/>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Networking Today</a:t>
            </a:r>
            <a:br>
              <a:rPr lang="en-US"/>
            </a:br>
            <a:r>
              <a:rPr lang="en-US"/>
              <a:t>Technology Then and Now</a:t>
            </a:r>
            <a:endParaRPr/>
          </a:p>
        </p:txBody>
      </p:sp>
      <p:pic>
        <p:nvPicPr>
          <p:cNvPr id="264" name="Google Shape;264;p4"/>
          <p:cNvPicPr preferRelativeResize="0"/>
          <p:nvPr/>
        </p:nvPicPr>
        <p:blipFill rotWithShape="1">
          <a:blip r:embed="rId3">
            <a:alphaModFix/>
          </a:blip>
          <a:srcRect b="0" l="0" r="0" t="0"/>
          <a:stretch/>
        </p:blipFill>
        <p:spPr>
          <a:xfrm>
            <a:off x="460468" y="2162321"/>
            <a:ext cx="3952875" cy="2228850"/>
          </a:xfrm>
          <a:prstGeom prst="rect">
            <a:avLst/>
          </a:prstGeom>
          <a:noFill/>
          <a:ln>
            <a:noFill/>
          </a:ln>
        </p:spPr>
      </p:pic>
      <p:pic>
        <p:nvPicPr>
          <p:cNvPr id="265" name="Google Shape;265;p4"/>
          <p:cNvPicPr preferRelativeResize="0"/>
          <p:nvPr/>
        </p:nvPicPr>
        <p:blipFill rotWithShape="1">
          <a:blip r:embed="rId4">
            <a:alphaModFix/>
          </a:blip>
          <a:srcRect b="0" l="0" r="0" t="0"/>
          <a:stretch/>
        </p:blipFill>
        <p:spPr>
          <a:xfrm>
            <a:off x="4875584" y="2162321"/>
            <a:ext cx="3848100" cy="2162175"/>
          </a:xfrm>
          <a:prstGeom prst="rect">
            <a:avLst/>
          </a:prstGeom>
          <a:noFill/>
          <a:ln>
            <a:noFill/>
          </a:ln>
        </p:spPr>
      </p:pic>
    </p:spTree>
  </p:cSld>
  <p:clrMapOvr>
    <a:masterClrMapping/>
  </p:clrMapOvr>
  <p:transition spd="slow">
    <p:wipe dir="l"/>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3" name="Shape 553"/>
        <p:cNvGrpSpPr/>
        <p:nvPr/>
      </p:nvGrpSpPr>
      <p:grpSpPr>
        <a:xfrm>
          <a:off x="0" y="0"/>
          <a:ext cx="0" cy="0"/>
          <a:chOff x="0" y="0"/>
          <a:chExt cx="0" cy="0"/>
        </a:xfrm>
      </p:grpSpPr>
      <p:sp>
        <p:nvSpPr>
          <p:cNvPr id="554" name="Google Shape;554;p40"/>
          <p:cNvSpPr txBox="1"/>
          <p:nvPr>
            <p:ph type="title"/>
          </p:nvPr>
        </p:nvSpPr>
        <p:spPr>
          <a:xfrm>
            <a:off x="87549" y="41393"/>
            <a:ext cx="4617313"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Trends</a:t>
            </a:r>
            <a:br>
              <a:rPr lang="en-US"/>
            </a:br>
            <a:r>
              <a:rPr lang="en-US"/>
              <a:t>Online Collaboration</a:t>
            </a:r>
            <a:endParaRPr/>
          </a:p>
        </p:txBody>
      </p:sp>
      <p:sp>
        <p:nvSpPr>
          <p:cNvPr id="555" name="Google Shape;555;p40"/>
          <p:cNvSpPr txBox="1"/>
          <p:nvPr>
            <p:ph idx="1" type="body"/>
          </p:nvPr>
        </p:nvSpPr>
        <p:spPr>
          <a:xfrm>
            <a:off x="5357877" y="684643"/>
            <a:ext cx="3529770" cy="3754495"/>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350"/>
              <a:buFont typeface="Noto Sans Symbols"/>
              <a:buChar char="▪"/>
            </a:pPr>
            <a:r>
              <a:rPr lang="en-US"/>
              <a:t>Collaborate and work with others over the network on joint projects.</a:t>
            </a:r>
            <a:endParaRPr/>
          </a:p>
          <a:p>
            <a:pPr indent="-169863" lvl="0" marL="169863" rtl="0" algn="l">
              <a:lnSpc>
                <a:spcPct val="100000"/>
              </a:lnSpc>
              <a:spcBef>
                <a:spcPts val="1200"/>
              </a:spcBef>
              <a:spcAft>
                <a:spcPts val="0"/>
              </a:spcAft>
              <a:buSzPts val="1350"/>
              <a:buFont typeface="Noto Sans Symbols"/>
              <a:buChar char="▪"/>
            </a:pPr>
            <a:r>
              <a:rPr lang="en-US"/>
              <a:t>Collaboration tools including Cisco </a:t>
            </a:r>
            <a:r>
              <a:rPr b="1" lang="en-US">
                <a:solidFill>
                  <a:srgbClr val="0000CC"/>
                </a:solidFill>
              </a:rPr>
              <a:t>WebEx</a:t>
            </a:r>
            <a:r>
              <a:rPr lang="en-US"/>
              <a:t> (shown in the figure) gives users a way to instantly connect and interact.</a:t>
            </a:r>
            <a:endParaRPr/>
          </a:p>
          <a:p>
            <a:pPr indent="-169863" lvl="0" marL="169863" rtl="0" algn="l">
              <a:lnSpc>
                <a:spcPct val="100000"/>
              </a:lnSpc>
              <a:spcBef>
                <a:spcPts val="1200"/>
              </a:spcBef>
              <a:spcAft>
                <a:spcPts val="0"/>
              </a:spcAft>
              <a:buSzPts val="1350"/>
              <a:buFont typeface="Noto Sans Symbols"/>
              <a:buChar char="▪"/>
            </a:pPr>
            <a:r>
              <a:rPr lang="en-US"/>
              <a:t>Collaboration is a very high priority for businesses and in education.</a:t>
            </a:r>
            <a:endParaRPr/>
          </a:p>
          <a:p>
            <a:pPr indent="-169863" lvl="0" marL="169863" rtl="0" algn="l">
              <a:lnSpc>
                <a:spcPct val="100000"/>
              </a:lnSpc>
              <a:spcBef>
                <a:spcPts val="1200"/>
              </a:spcBef>
              <a:spcAft>
                <a:spcPts val="0"/>
              </a:spcAft>
              <a:buSzPts val="1350"/>
              <a:buFont typeface="Noto Sans Symbols"/>
              <a:buChar char="▪"/>
            </a:pPr>
            <a:r>
              <a:rPr lang="en-US"/>
              <a:t>Cisco Webex Teams is a multifunctional collaboration tool.</a:t>
            </a:r>
            <a:endParaRPr/>
          </a:p>
          <a:p>
            <a:pPr indent="-215900" lvl="1" marL="358775" rtl="0" algn="l">
              <a:lnSpc>
                <a:spcPct val="100000"/>
              </a:lnSpc>
              <a:spcBef>
                <a:spcPts val="900"/>
              </a:spcBef>
              <a:spcAft>
                <a:spcPts val="0"/>
              </a:spcAft>
              <a:buSzPts val="1400"/>
              <a:buFont typeface="Arial"/>
              <a:buChar char="•"/>
            </a:pPr>
            <a:r>
              <a:rPr lang="en-US"/>
              <a:t>send instant messages </a:t>
            </a:r>
            <a:endParaRPr/>
          </a:p>
          <a:p>
            <a:pPr indent="-215900" lvl="1" marL="358775" rtl="0" algn="l">
              <a:lnSpc>
                <a:spcPct val="100000"/>
              </a:lnSpc>
              <a:spcBef>
                <a:spcPts val="600"/>
              </a:spcBef>
              <a:spcAft>
                <a:spcPts val="0"/>
              </a:spcAft>
              <a:buSzPts val="1400"/>
              <a:buFont typeface="Arial"/>
              <a:buChar char="•"/>
            </a:pPr>
            <a:r>
              <a:rPr lang="en-US"/>
              <a:t>post images</a:t>
            </a:r>
            <a:endParaRPr/>
          </a:p>
          <a:p>
            <a:pPr indent="-215900" lvl="1" marL="358775" rtl="0" algn="l">
              <a:lnSpc>
                <a:spcPct val="100000"/>
              </a:lnSpc>
              <a:spcBef>
                <a:spcPts val="600"/>
              </a:spcBef>
              <a:spcAft>
                <a:spcPts val="0"/>
              </a:spcAft>
              <a:buSzPts val="1400"/>
              <a:buFont typeface="Arial"/>
              <a:buChar char="•"/>
            </a:pPr>
            <a:r>
              <a:rPr lang="en-US"/>
              <a:t>post videos and links</a:t>
            </a:r>
            <a:endParaRPr/>
          </a:p>
          <a:p>
            <a:pPr indent="-84138" lvl="0" marL="169863" rtl="0" algn="l">
              <a:lnSpc>
                <a:spcPct val="100000"/>
              </a:lnSpc>
              <a:spcBef>
                <a:spcPts val="900"/>
              </a:spcBef>
              <a:spcAft>
                <a:spcPts val="0"/>
              </a:spcAft>
              <a:buSzPts val="1350"/>
              <a:buFont typeface="Noto Sans Symbols"/>
              <a:buNone/>
            </a:pPr>
            <a:r>
              <a:t/>
            </a:r>
            <a:endParaRPr/>
          </a:p>
        </p:txBody>
      </p:sp>
      <p:pic>
        <p:nvPicPr>
          <p:cNvPr id="556" name="Google Shape;556;p40"/>
          <p:cNvPicPr preferRelativeResize="0"/>
          <p:nvPr/>
        </p:nvPicPr>
        <p:blipFill rotWithShape="1">
          <a:blip r:embed="rId3">
            <a:alphaModFix/>
          </a:blip>
          <a:srcRect b="0" l="0" r="0" t="0"/>
          <a:stretch/>
        </p:blipFill>
        <p:spPr>
          <a:xfrm>
            <a:off x="274622" y="1202201"/>
            <a:ext cx="4835762" cy="2719377"/>
          </a:xfrm>
          <a:prstGeom prst="rect">
            <a:avLst/>
          </a:prstGeom>
          <a:noFill/>
          <a:ln>
            <a:noFill/>
          </a:ln>
        </p:spPr>
      </p:pic>
    </p:spTree>
  </p:cSld>
  <p:clrMapOvr>
    <a:masterClrMapping/>
  </p:clrMapOvr>
  <p:transition spd="slow">
    <p:wipe dir="l"/>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1" name="Shape 561"/>
        <p:cNvGrpSpPr/>
        <p:nvPr/>
      </p:nvGrpSpPr>
      <p:grpSpPr>
        <a:xfrm>
          <a:off x="0" y="0"/>
          <a:ext cx="0" cy="0"/>
          <a:chOff x="0" y="0"/>
          <a:chExt cx="0" cy="0"/>
        </a:xfrm>
      </p:grpSpPr>
      <p:sp>
        <p:nvSpPr>
          <p:cNvPr id="562" name="Google Shape;562;p41"/>
          <p:cNvSpPr txBox="1"/>
          <p:nvPr>
            <p:ph type="title"/>
          </p:nvPr>
        </p:nvSpPr>
        <p:spPr>
          <a:xfrm>
            <a:off x="87549" y="41393"/>
            <a:ext cx="9056451"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Trends</a:t>
            </a:r>
            <a:br>
              <a:rPr lang="en-US"/>
            </a:br>
            <a:r>
              <a:rPr lang="en-US"/>
              <a:t>Video Communication</a:t>
            </a:r>
            <a:endParaRPr/>
          </a:p>
        </p:txBody>
      </p:sp>
      <p:sp>
        <p:nvSpPr>
          <p:cNvPr id="563" name="Google Shape;563;p41"/>
          <p:cNvSpPr txBox="1"/>
          <p:nvPr>
            <p:ph idx="1" type="body"/>
          </p:nvPr>
        </p:nvSpPr>
        <p:spPr>
          <a:xfrm>
            <a:off x="313268" y="802758"/>
            <a:ext cx="7929584" cy="2482309"/>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620"/>
              <a:buFont typeface="Arial"/>
              <a:buChar char="•"/>
            </a:pPr>
            <a:r>
              <a:rPr lang="en-US" sz="1800"/>
              <a:t>Video calls are made to anyone, regardless of where they are located.</a:t>
            </a:r>
            <a:endParaRPr/>
          </a:p>
          <a:p>
            <a:pPr indent="-169863" lvl="0" marL="169863" rtl="0" algn="l">
              <a:lnSpc>
                <a:spcPct val="100000"/>
              </a:lnSpc>
              <a:spcBef>
                <a:spcPts val="1200"/>
              </a:spcBef>
              <a:spcAft>
                <a:spcPts val="0"/>
              </a:spcAft>
              <a:buSzPts val="1620"/>
              <a:buFont typeface="Arial"/>
              <a:buChar char="•"/>
            </a:pPr>
            <a:r>
              <a:rPr lang="en-US" sz="1800"/>
              <a:t>Video conferencing is a powerful tool for communicating with others.</a:t>
            </a:r>
            <a:endParaRPr/>
          </a:p>
          <a:p>
            <a:pPr indent="-169863" lvl="0" marL="169863" rtl="0" algn="l">
              <a:lnSpc>
                <a:spcPct val="100000"/>
              </a:lnSpc>
              <a:spcBef>
                <a:spcPts val="1200"/>
              </a:spcBef>
              <a:spcAft>
                <a:spcPts val="0"/>
              </a:spcAft>
              <a:buSzPts val="1620"/>
              <a:buFont typeface="Arial"/>
              <a:buChar char="•"/>
            </a:pPr>
            <a:r>
              <a:rPr lang="en-US" sz="1800"/>
              <a:t>Video is becoming a critical requirement for effective collaboration.</a:t>
            </a:r>
            <a:endParaRPr/>
          </a:p>
          <a:p>
            <a:pPr indent="-169863" lvl="0" marL="169863" rtl="0" algn="l">
              <a:lnSpc>
                <a:spcPct val="100000"/>
              </a:lnSpc>
              <a:spcBef>
                <a:spcPts val="1200"/>
              </a:spcBef>
              <a:spcAft>
                <a:spcPts val="0"/>
              </a:spcAft>
              <a:buSzPts val="1620"/>
              <a:buFont typeface="Arial"/>
              <a:buChar char="•"/>
            </a:pPr>
            <a:r>
              <a:rPr lang="en-US" sz="1800"/>
              <a:t>Cisco TelePresence powers is one way of working where everyone, everywhere</a:t>
            </a:r>
            <a:r>
              <a:rPr lang="en-US"/>
              <a:t>. </a:t>
            </a:r>
            <a:endParaRPr/>
          </a:p>
          <a:p>
            <a:pPr indent="0" lvl="0" marL="0" rtl="0" algn="l">
              <a:lnSpc>
                <a:spcPct val="100000"/>
              </a:lnSpc>
              <a:spcBef>
                <a:spcPts val="1200"/>
              </a:spcBef>
              <a:spcAft>
                <a:spcPts val="0"/>
              </a:spcAft>
              <a:buSzPts val="1350"/>
              <a:buNone/>
            </a:pPr>
            <a:r>
              <a:t/>
            </a:r>
            <a:endParaRPr/>
          </a:p>
        </p:txBody>
      </p:sp>
    </p:spTree>
  </p:cSld>
  <p:clrMapOvr>
    <a:masterClrMapping/>
  </p:clrMapOvr>
  <p:transition spd="slow">
    <p:wipe dir="l"/>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8" name="Shape 568"/>
        <p:cNvGrpSpPr/>
        <p:nvPr/>
      </p:nvGrpSpPr>
      <p:grpSpPr>
        <a:xfrm>
          <a:off x="0" y="0"/>
          <a:ext cx="0" cy="0"/>
          <a:chOff x="0" y="0"/>
          <a:chExt cx="0" cy="0"/>
        </a:xfrm>
      </p:grpSpPr>
      <p:sp>
        <p:nvSpPr>
          <p:cNvPr id="569" name="Google Shape;569;p42"/>
          <p:cNvSpPr txBox="1"/>
          <p:nvPr>
            <p:ph type="title"/>
          </p:nvPr>
        </p:nvSpPr>
        <p:spPr>
          <a:xfrm>
            <a:off x="87549"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Trends</a:t>
            </a:r>
            <a:br>
              <a:rPr lang="en-US"/>
            </a:br>
            <a:r>
              <a:rPr lang="en-US"/>
              <a:t>Cloud Computing</a:t>
            </a:r>
            <a:endParaRPr/>
          </a:p>
        </p:txBody>
      </p:sp>
      <p:sp>
        <p:nvSpPr>
          <p:cNvPr id="570" name="Google Shape;570;p42"/>
          <p:cNvSpPr txBox="1"/>
          <p:nvPr>
            <p:ph idx="1" type="body"/>
          </p:nvPr>
        </p:nvSpPr>
        <p:spPr>
          <a:xfrm>
            <a:off x="4542088" y="561887"/>
            <a:ext cx="4099887" cy="4169812"/>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350"/>
              <a:buFont typeface="Noto Sans Symbols"/>
              <a:buChar char="▪"/>
            </a:pPr>
            <a:r>
              <a:rPr lang="en-US"/>
              <a:t>Cloud computing is a global trend that allows us to store personal files or backup our data on servers over the Internet.  </a:t>
            </a:r>
            <a:endParaRPr/>
          </a:p>
          <a:p>
            <a:pPr indent="-169863" lvl="0" marL="169863" rtl="0" algn="l">
              <a:lnSpc>
                <a:spcPct val="100000"/>
              </a:lnSpc>
              <a:spcBef>
                <a:spcPts val="1200"/>
              </a:spcBef>
              <a:spcAft>
                <a:spcPts val="0"/>
              </a:spcAft>
              <a:buSzPts val="1350"/>
              <a:buFont typeface="Noto Sans Symbols"/>
              <a:buChar char="▪"/>
            </a:pPr>
            <a:r>
              <a:rPr lang="en-US"/>
              <a:t>Applications such as word processing and photo editing can also be accessed using the Cloud.</a:t>
            </a:r>
            <a:endParaRPr/>
          </a:p>
          <a:p>
            <a:pPr indent="-169863" lvl="0" marL="169863" rtl="0" algn="l">
              <a:lnSpc>
                <a:spcPct val="100000"/>
              </a:lnSpc>
              <a:spcBef>
                <a:spcPts val="1200"/>
              </a:spcBef>
              <a:spcAft>
                <a:spcPts val="0"/>
              </a:spcAft>
              <a:buSzPts val="1350"/>
              <a:buFont typeface="Noto Sans Symbols"/>
              <a:buChar char="▪"/>
            </a:pPr>
            <a:r>
              <a:rPr lang="en-US"/>
              <a:t>Cloud computing also allows businesses to extend their capabilities on demand and delivered automatically to any device anywhere in the world.</a:t>
            </a:r>
            <a:endParaRPr/>
          </a:p>
          <a:p>
            <a:pPr indent="-169863" lvl="0" marL="169863" rtl="0" algn="l">
              <a:lnSpc>
                <a:spcPct val="100000"/>
              </a:lnSpc>
              <a:spcBef>
                <a:spcPts val="1200"/>
              </a:spcBef>
              <a:spcAft>
                <a:spcPts val="0"/>
              </a:spcAft>
              <a:buSzPts val="1350"/>
              <a:buFont typeface="Noto Sans Symbols"/>
              <a:buChar char="▪"/>
            </a:pPr>
            <a:r>
              <a:rPr lang="en-US"/>
              <a:t>Cloud computing is made possible by data centers.  Smaller companies that can’t afford their own data centers, lease server and storage services from larger data center organizations in the Cloud.</a:t>
            </a:r>
            <a:endParaRPr/>
          </a:p>
          <a:p>
            <a:pPr indent="0" lvl="0" marL="0" rtl="0" algn="l">
              <a:lnSpc>
                <a:spcPct val="100000"/>
              </a:lnSpc>
              <a:spcBef>
                <a:spcPts val="1200"/>
              </a:spcBef>
              <a:spcAft>
                <a:spcPts val="0"/>
              </a:spcAft>
              <a:buSzPts val="1350"/>
              <a:buNone/>
            </a:pPr>
            <a:r>
              <a:t/>
            </a:r>
            <a:endParaRPr/>
          </a:p>
        </p:txBody>
      </p:sp>
      <p:pic>
        <p:nvPicPr>
          <p:cNvPr id="571" name="Google Shape;571;p42"/>
          <p:cNvPicPr preferRelativeResize="0"/>
          <p:nvPr/>
        </p:nvPicPr>
        <p:blipFill rotWithShape="1">
          <a:blip r:embed="rId3">
            <a:alphaModFix/>
          </a:blip>
          <a:srcRect b="0" l="0" r="0" t="0"/>
          <a:stretch/>
        </p:blipFill>
        <p:spPr>
          <a:xfrm>
            <a:off x="593912" y="908481"/>
            <a:ext cx="3581400" cy="3476625"/>
          </a:xfrm>
          <a:prstGeom prst="rect">
            <a:avLst/>
          </a:prstGeom>
          <a:noFill/>
          <a:ln>
            <a:noFill/>
          </a:ln>
        </p:spPr>
      </p:pic>
    </p:spTree>
  </p:cSld>
  <p:clrMapOvr>
    <a:masterClrMapping/>
  </p:clrMapOvr>
  <p:transition spd="slow">
    <p:wipe dir="l"/>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6" name="Shape 576"/>
        <p:cNvGrpSpPr/>
        <p:nvPr/>
      </p:nvGrpSpPr>
      <p:grpSpPr>
        <a:xfrm>
          <a:off x="0" y="0"/>
          <a:ext cx="0" cy="0"/>
          <a:chOff x="0" y="0"/>
          <a:chExt cx="0" cy="0"/>
        </a:xfrm>
      </p:grpSpPr>
      <p:sp>
        <p:nvSpPr>
          <p:cNvPr id="577" name="Google Shape;577;p43"/>
          <p:cNvSpPr txBox="1"/>
          <p:nvPr>
            <p:ph type="title"/>
          </p:nvPr>
        </p:nvSpPr>
        <p:spPr>
          <a:xfrm>
            <a:off x="87549"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Trends</a:t>
            </a:r>
            <a:br>
              <a:rPr lang="en-US"/>
            </a:br>
            <a:r>
              <a:rPr lang="en-US"/>
              <a:t>Cloud Computing (Cont.)</a:t>
            </a:r>
            <a:endParaRPr/>
          </a:p>
        </p:txBody>
      </p:sp>
      <p:sp>
        <p:nvSpPr>
          <p:cNvPr id="578" name="Google Shape;578;p43"/>
          <p:cNvSpPr txBox="1"/>
          <p:nvPr>
            <p:ph idx="1" type="body"/>
          </p:nvPr>
        </p:nvSpPr>
        <p:spPr>
          <a:xfrm>
            <a:off x="4560017" y="603821"/>
            <a:ext cx="4162642" cy="4085944"/>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350"/>
              <a:buFont typeface="Noto Sans Symbols"/>
              <a:buChar char="▪"/>
            </a:pPr>
            <a:r>
              <a:rPr lang="en-US"/>
              <a:t>Four types of Clouds:</a:t>
            </a:r>
            <a:endParaRPr/>
          </a:p>
          <a:p>
            <a:pPr indent="-215900" lvl="1" marL="358775" rtl="0" algn="l">
              <a:lnSpc>
                <a:spcPct val="100000"/>
              </a:lnSpc>
              <a:spcBef>
                <a:spcPts val="900"/>
              </a:spcBef>
              <a:spcAft>
                <a:spcPts val="0"/>
              </a:spcAft>
              <a:buSzPts val="1400"/>
              <a:buChar char="•"/>
            </a:pPr>
            <a:r>
              <a:rPr b="1" lang="en-US">
                <a:solidFill>
                  <a:srgbClr val="076D8E"/>
                </a:solidFill>
              </a:rPr>
              <a:t>Public Clouds</a:t>
            </a:r>
            <a:endParaRPr/>
          </a:p>
          <a:p>
            <a:pPr indent="-169863" lvl="2" marL="431800" rtl="0" algn="l">
              <a:lnSpc>
                <a:spcPct val="100000"/>
              </a:lnSpc>
              <a:spcBef>
                <a:spcPts val="600"/>
              </a:spcBef>
              <a:spcAft>
                <a:spcPts val="0"/>
              </a:spcAft>
              <a:buClr>
                <a:srgbClr val="000000"/>
              </a:buClr>
              <a:buSzPts val="1200"/>
              <a:buChar char="•"/>
            </a:pPr>
            <a:r>
              <a:rPr lang="en-US"/>
              <a:t>Services and applications are made available to the general public through a pay-per-use model or for free.</a:t>
            </a:r>
            <a:endParaRPr/>
          </a:p>
          <a:p>
            <a:pPr indent="-215900" lvl="1" marL="358775" rtl="0" algn="l">
              <a:lnSpc>
                <a:spcPct val="100000"/>
              </a:lnSpc>
              <a:spcBef>
                <a:spcPts val="600"/>
              </a:spcBef>
              <a:spcAft>
                <a:spcPts val="0"/>
              </a:spcAft>
              <a:buSzPts val="1400"/>
              <a:buChar char="•"/>
            </a:pPr>
            <a:r>
              <a:rPr b="1" lang="en-US">
                <a:solidFill>
                  <a:srgbClr val="076D8E"/>
                </a:solidFill>
              </a:rPr>
              <a:t>Private Clouds</a:t>
            </a:r>
            <a:endParaRPr/>
          </a:p>
          <a:p>
            <a:pPr indent="-169863" lvl="2" marL="431800" rtl="0" algn="l">
              <a:lnSpc>
                <a:spcPct val="100000"/>
              </a:lnSpc>
              <a:spcBef>
                <a:spcPts val="600"/>
              </a:spcBef>
              <a:spcAft>
                <a:spcPts val="0"/>
              </a:spcAft>
              <a:buClr>
                <a:srgbClr val="000000"/>
              </a:buClr>
              <a:buSzPts val="1200"/>
              <a:buChar char="•"/>
            </a:pPr>
            <a:r>
              <a:rPr lang="en-US"/>
              <a:t>Applications and services are intended for a specific organization or entity such as the government.</a:t>
            </a:r>
            <a:endParaRPr/>
          </a:p>
          <a:p>
            <a:pPr indent="-215900" lvl="1" marL="358775" rtl="0" algn="l">
              <a:lnSpc>
                <a:spcPct val="100000"/>
              </a:lnSpc>
              <a:spcBef>
                <a:spcPts val="600"/>
              </a:spcBef>
              <a:spcAft>
                <a:spcPts val="0"/>
              </a:spcAft>
              <a:buSzPts val="1400"/>
              <a:buChar char="•"/>
            </a:pPr>
            <a:r>
              <a:rPr b="1" lang="en-US">
                <a:solidFill>
                  <a:srgbClr val="076D8E"/>
                </a:solidFill>
              </a:rPr>
              <a:t>Hybrid Clouds</a:t>
            </a:r>
            <a:endParaRPr/>
          </a:p>
          <a:p>
            <a:pPr indent="-169863" lvl="2" marL="431800" rtl="0" algn="l">
              <a:lnSpc>
                <a:spcPct val="100000"/>
              </a:lnSpc>
              <a:spcBef>
                <a:spcPts val="600"/>
              </a:spcBef>
              <a:spcAft>
                <a:spcPts val="0"/>
              </a:spcAft>
              <a:buClr>
                <a:srgbClr val="000000"/>
              </a:buClr>
              <a:buSzPts val="1200"/>
              <a:buChar char="•"/>
            </a:pPr>
            <a:r>
              <a:rPr lang="en-US"/>
              <a:t>Made up of two or more Cloud types – for example, part custom and part public.  Each part remains a distinctive object but both are connected using the same architecture.</a:t>
            </a:r>
            <a:endParaRPr/>
          </a:p>
          <a:p>
            <a:pPr indent="-215900" lvl="1" marL="358775" rtl="0" algn="l">
              <a:lnSpc>
                <a:spcPct val="100000"/>
              </a:lnSpc>
              <a:spcBef>
                <a:spcPts val="600"/>
              </a:spcBef>
              <a:spcAft>
                <a:spcPts val="0"/>
              </a:spcAft>
              <a:buSzPts val="1400"/>
              <a:buChar char="•"/>
            </a:pPr>
            <a:r>
              <a:rPr b="1" lang="en-US">
                <a:solidFill>
                  <a:srgbClr val="076D8E"/>
                </a:solidFill>
              </a:rPr>
              <a:t>Custom Clouds</a:t>
            </a:r>
            <a:endParaRPr/>
          </a:p>
          <a:p>
            <a:pPr indent="0" lvl="2" marL="261936" rtl="0" algn="l">
              <a:lnSpc>
                <a:spcPct val="100000"/>
              </a:lnSpc>
              <a:spcBef>
                <a:spcPts val="600"/>
              </a:spcBef>
              <a:spcAft>
                <a:spcPts val="0"/>
              </a:spcAft>
              <a:buClr>
                <a:srgbClr val="000000"/>
              </a:buClr>
              <a:buSzPts val="1200"/>
              <a:buNone/>
            </a:pPr>
            <a:r>
              <a:t/>
            </a:r>
            <a:endParaRPr/>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p:txBody>
      </p:sp>
      <p:pic>
        <p:nvPicPr>
          <p:cNvPr id="579" name="Google Shape;579;p43"/>
          <p:cNvPicPr preferRelativeResize="0"/>
          <p:nvPr/>
        </p:nvPicPr>
        <p:blipFill rotWithShape="1">
          <a:blip r:embed="rId3">
            <a:alphaModFix/>
          </a:blip>
          <a:srcRect b="0" l="0" r="0" t="0"/>
          <a:stretch/>
        </p:blipFill>
        <p:spPr>
          <a:xfrm>
            <a:off x="593912" y="908481"/>
            <a:ext cx="3581400" cy="3476625"/>
          </a:xfrm>
          <a:prstGeom prst="rect">
            <a:avLst/>
          </a:prstGeom>
          <a:noFill/>
          <a:ln>
            <a:noFill/>
          </a:ln>
        </p:spPr>
      </p:pic>
    </p:spTree>
  </p:cSld>
  <p:clrMapOvr>
    <a:masterClrMapping/>
  </p:clrMapOvr>
  <p:transition spd="slow">
    <p:wipe dir="l"/>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4" name="Shape 584"/>
        <p:cNvGrpSpPr/>
        <p:nvPr/>
      </p:nvGrpSpPr>
      <p:grpSpPr>
        <a:xfrm>
          <a:off x="0" y="0"/>
          <a:ext cx="0" cy="0"/>
          <a:chOff x="0" y="0"/>
          <a:chExt cx="0" cy="0"/>
        </a:xfrm>
      </p:grpSpPr>
      <p:sp>
        <p:nvSpPr>
          <p:cNvPr id="585" name="Google Shape;585;p44"/>
          <p:cNvSpPr txBox="1"/>
          <p:nvPr>
            <p:ph type="title"/>
          </p:nvPr>
        </p:nvSpPr>
        <p:spPr>
          <a:xfrm>
            <a:off x="87549"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Trends</a:t>
            </a:r>
            <a:br>
              <a:rPr lang="en-US"/>
            </a:br>
            <a:r>
              <a:rPr lang="en-US"/>
              <a:t>Technology Trends in the Home</a:t>
            </a:r>
            <a:endParaRPr/>
          </a:p>
        </p:txBody>
      </p:sp>
      <p:sp>
        <p:nvSpPr>
          <p:cNvPr id="586" name="Google Shape;586;p44"/>
          <p:cNvSpPr txBox="1"/>
          <p:nvPr>
            <p:ph idx="1" type="body"/>
          </p:nvPr>
        </p:nvSpPr>
        <p:spPr>
          <a:xfrm>
            <a:off x="4986866" y="798944"/>
            <a:ext cx="3720351" cy="3240267"/>
          </a:xfrm>
          <a:prstGeom prst="rect">
            <a:avLst/>
          </a:prstGeom>
          <a:noFill/>
          <a:ln>
            <a:noFill/>
          </a:ln>
        </p:spPr>
        <p:txBody>
          <a:bodyPr anchorCtr="0" anchor="t" bIns="45700" lIns="91425" spcFirstLastPara="1" rIns="182875" wrap="square" tIns="45700">
            <a:noAutofit/>
          </a:bodyPr>
          <a:lstStyle/>
          <a:p>
            <a:pPr indent="-215900" lvl="1" marL="358775" rtl="0" algn="l">
              <a:lnSpc>
                <a:spcPct val="100000"/>
              </a:lnSpc>
              <a:spcBef>
                <a:spcPts val="0"/>
              </a:spcBef>
              <a:spcAft>
                <a:spcPts val="0"/>
              </a:spcAft>
              <a:buSzPts val="1600"/>
              <a:buFont typeface="Arial"/>
              <a:buChar char="•"/>
            </a:pPr>
            <a:r>
              <a:rPr lang="en-US" sz="1600"/>
              <a:t>Smart home technology is a growing trend that allows technology to be integrated into every-day appliances which allows them to interconnect with other devices.</a:t>
            </a:r>
            <a:endParaRPr/>
          </a:p>
          <a:p>
            <a:pPr indent="-215900" lvl="1" marL="358775" rtl="0" algn="l">
              <a:lnSpc>
                <a:spcPct val="100000"/>
              </a:lnSpc>
              <a:spcBef>
                <a:spcPts val="600"/>
              </a:spcBef>
              <a:spcAft>
                <a:spcPts val="0"/>
              </a:spcAft>
              <a:buSzPts val="1600"/>
              <a:buFont typeface="Arial"/>
              <a:buChar char="•"/>
            </a:pPr>
            <a:r>
              <a:rPr lang="en-US" sz="1600"/>
              <a:t>Ovens might know what time to cook a meal for you by communicating with your calendar on what time you are scheduled to be home.</a:t>
            </a:r>
            <a:endParaRPr/>
          </a:p>
          <a:p>
            <a:pPr indent="-215900" lvl="1" marL="358775" rtl="0" algn="l">
              <a:lnSpc>
                <a:spcPct val="100000"/>
              </a:lnSpc>
              <a:spcBef>
                <a:spcPts val="600"/>
              </a:spcBef>
              <a:spcAft>
                <a:spcPts val="0"/>
              </a:spcAft>
              <a:buSzPts val="1600"/>
              <a:buFont typeface="Arial"/>
              <a:buChar char="•"/>
            </a:pPr>
            <a:r>
              <a:rPr lang="en-US" sz="1600"/>
              <a:t>Smart home technology is currently being developed for all rooms within a house.</a:t>
            </a:r>
            <a:endParaRPr sz="1600"/>
          </a:p>
          <a:p>
            <a:pPr indent="-127000" lvl="1" marL="358775" rtl="0" algn="l">
              <a:lnSpc>
                <a:spcPct val="100000"/>
              </a:lnSpc>
              <a:spcBef>
                <a:spcPts val="600"/>
              </a:spcBef>
              <a:spcAft>
                <a:spcPts val="0"/>
              </a:spcAft>
              <a:buSzPts val="1400"/>
              <a:buNone/>
            </a:pPr>
            <a:r>
              <a:t/>
            </a:r>
            <a:endParaRPr/>
          </a:p>
          <a:p>
            <a:pPr indent="-127000" lvl="1" marL="358775" rtl="0" algn="l">
              <a:lnSpc>
                <a:spcPct val="100000"/>
              </a:lnSpc>
              <a:spcBef>
                <a:spcPts val="600"/>
              </a:spcBef>
              <a:spcAft>
                <a:spcPts val="0"/>
              </a:spcAft>
              <a:buSzPts val="1400"/>
              <a:buNone/>
            </a:pPr>
            <a:r>
              <a:t/>
            </a:r>
            <a:endParaRPr/>
          </a:p>
        </p:txBody>
      </p:sp>
      <p:pic>
        <p:nvPicPr>
          <p:cNvPr id="587" name="Google Shape;587;p44"/>
          <p:cNvPicPr preferRelativeResize="0"/>
          <p:nvPr/>
        </p:nvPicPr>
        <p:blipFill rotWithShape="1">
          <a:blip r:embed="rId3">
            <a:alphaModFix/>
          </a:blip>
          <a:srcRect b="0" l="0" r="0" t="0"/>
          <a:stretch/>
        </p:blipFill>
        <p:spPr>
          <a:xfrm>
            <a:off x="87549" y="798945"/>
            <a:ext cx="4796178" cy="3852094"/>
          </a:xfrm>
          <a:prstGeom prst="rect">
            <a:avLst/>
          </a:prstGeom>
          <a:noFill/>
          <a:ln>
            <a:noFill/>
          </a:ln>
        </p:spPr>
      </p:pic>
    </p:spTree>
  </p:cSld>
  <p:clrMapOvr>
    <a:masterClrMapping/>
  </p:clrMapOvr>
  <p:transition spd="slow">
    <p:wipe dir="l"/>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2" name="Shape 592"/>
        <p:cNvGrpSpPr/>
        <p:nvPr/>
      </p:nvGrpSpPr>
      <p:grpSpPr>
        <a:xfrm>
          <a:off x="0" y="0"/>
          <a:ext cx="0" cy="0"/>
          <a:chOff x="0" y="0"/>
          <a:chExt cx="0" cy="0"/>
        </a:xfrm>
      </p:grpSpPr>
      <p:sp>
        <p:nvSpPr>
          <p:cNvPr id="593" name="Google Shape;593;p45"/>
          <p:cNvSpPr txBox="1"/>
          <p:nvPr>
            <p:ph type="title"/>
          </p:nvPr>
        </p:nvSpPr>
        <p:spPr>
          <a:xfrm>
            <a:off x="87549"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Trends</a:t>
            </a:r>
            <a:br>
              <a:rPr lang="en-US"/>
            </a:br>
            <a:r>
              <a:rPr lang="en-US"/>
              <a:t>Powerline Networking</a:t>
            </a:r>
            <a:endParaRPr/>
          </a:p>
        </p:txBody>
      </p:sp>
      <p:sp>
        <p:nvSpPr>
          <p:cNvPr id="594" name="Google Shape;594;p45"/>
          <p:cNvSpPr txBox="1"/>
          <p:nvPr>
            <p:ph idx="1" type="body"/>
          </p:nvPr>
        </p:nvSpPr>
        <p:spPr>
          <a:xfrm>
            <a:off x="5442012" y="130779"/>
            <a:ext cx="3307538" cy="3524481"/>
          </a:xfrm>
          <a:prstGeom prst="rect">
            <a:avLst/>
          </a:prstGeom>
          <a:noFill/>
          <a:ln>
            <a:noFill/>
          </a:ln>
        </p:spPr>
        <p:txBody>
          <a:bodyPr anchorCtr="0" anchor="t" bIns="45700" lIns="91425" spcFirstLastPara="1" rIns="182875" wrap="square" tIns="45700">
            <a:noAutofit/>
          </a:bodyPr>
          <a:lstStyle/>
          <a:p>
            <a:pPr indent="-215900" lvl="1" marL="358775" rtl="0" algn="l">
              <a:lnSpc>
                <a:spcPct val="100000"/>
              </a:lnSpc>
              <a:spcBef>
                <a:spcPts val="0"/>
              </a:spcBef>
              <a:spcAft>
                <a:spcPts val="0"/>
              </a:spcAft>
              <a:buSzPts val="1600"/>
              <a:buChar char="•"/>
            </a:pPr>
            <a:r>
              <a:rPr lang="en-US" sz="1600"/>
              <a:t>Powerline networking can allow devices to connect to a LAN where data network cables or wireless communications are not a viable option.</a:t>
            </a:r>
            <a:endParaRPr/>
          </a:p>
          <a:p>
            <a:pPr indent="-215900" lvl="1" marL="358775" rtl="0" algn="l">
              <a:lnSpc>
                <a:spcPct val="100000"/>
              </a:lnSpc>
              <a:spcBef>
                <a:spcPts val="600"/>
              </a:spcBef>
              <a:spcAft>
                <a:spcPts val="0"/>
              </a:spcAft>
              <a:buSzPts val="1600"/>
              <a:buChar char="•"/>
            </a:pPr>
            <a:r>
              <a:rPr lang="en-US" sz="1600"/>
              <a:t>Using a standard powerline adapter, devices can connect to the LAN wherever there is an electrical outlet by sending data on certain frequencies.</a:t>
            </a:r>
            <a:endParaRPr/>
          </a:p>
          <a:p>
            <a:pPr indent="-215900" lvl="1" marL="358775" rtl="0" algn="l">
              <a:lnSpc>
                <a:spcPct val="100000"/>
              </a:lnSpc>
              <a:spcBef>
                <a:spcPts val="600"/>
              </a:spcBef>
              <a:spcAft>
                <a:spcPts val="0"/>
              </a:spcAft>
              <a:buSzPts val="1600"/>
              <a:buChar char="•"/>
            </a:pPr>
            <a:r>
              <a:rPr lang="en-US" sz="1600"/>
              <a:t>Powerline networking is especially useful when wireless access points cannot reach all the devices in the home.</a:t>
            </a:r>
            <a:endParaRPr sz="1600"/>
          </a:p>
        </p:txBody>
      </p:sp>
      <p:pic>
        <p:nvPicPr>
          <p:cNvPr id="595" name="Google Shape;595;p45"/>
          <p:cNvPicPr preferRelativeResize="0"/>
          <p:nvPr/>
        </p:nvPicPr>
        <p:blipFill rotWithShape="1">
          <a:blip r:embed="rId3">
            <a:alphaModFix/>
          </a:blip>
          <a:srcRect b="0" l="0" r="0" t="0"/>
          <a:stretch/>
        </p:blipFill>
        <p:spPr>
          <a:xfrm>
            <a:off x="87549" y="798944"/>
            <a:ext cx="5354463" cy="2844772"/>
          </a:xfrm>
          <a:prstGeom prst="rect">
            <a:avLst/>
          </a:prstGeom>
          <a:noFill/>
          <a:ln>
            <a:noFill/>
          </a:ln>
        </p:spPr>
      </p:pic>
    </p:spTree>
  </p:cSld>
  <p:clrMapOvr>
    <a:masterClrMapping/>
  </p:clrMapOvr>
  <p:transition spd="slow">
    <p:wipe dir="l"/>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0" name="Shape 600"/>
        <p:cNvGrpSpPr/>
        <p:nvPr/>
      </p:nvGrpSpPr>
      <p:grpSpPr>
        <a:xfrm>
          <a:off x="0" y="0"/>
          <a:ext cx="0" cy="0"/>
          <a:chOff x="0" y="0"/>
          <a:chExt cx="0" cy="0"/>
        </a:xfrm>
      </p:grpSpPr>
      <p:sp>
        <p:nvSpPr>
          <p:cNvPr id="601" name="Google Shape;601;p46"/>
          <p:cNvSpPr txBox="1"/>
          <p:nvPr>
            <p:ph type="title"/>
          </p:nvPr>
        </p:nvSpPr>
        <p:spPr>
          <a:xfrm>
            <a:off x="87549" y="41393"/>
            <a:ext cx="4875536"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Trends</a:t>
            </a:r>
            <a:br>
              <a:rPr lang="en-US"/>
            </a:br>
            <a:r>
              <a:rPr lang="en-US"/>
              <a:t>Wireless Broadband</a:t>
            </a:r>
            <a:endParaRPr/>
          </a:p>
        </p:txBody>
      </p:sp>
      <p:sp>
        <p:nvSpPr>
          <p:cNvPr id="602" name="Google Shape;602;p46"/>
          <p:cNvSpPr txBox="1"/>
          <p:nvPr>
            <p:ph idx="1" type="body"/>
          </p:nvPr>
        </p:nvSpPr>
        <p:spPr>
          <a:xfrm>
            <a:off x="5227352" y="798944"/>
            <a:ext cx="3673429" cy="3528980"/>
          </a:xfrm>
          <a:prstGeom prst="rect">
            <a:avLst/>
          </a:prstGeom>
          <a:noFill/>
          <a:ln>
            <a:noFill/>
          </a:ln>
        </p:spPr>
        <p:txBody>
          <a:bodyPr anchorCtr="0" anchor="t" bIns="45700" lIns="91425" spcFirstLastPara="1" rIns="182875" wrap="square" tIns="45700">
            <a:noAutofit/>
          </a:bodyPr>
          <a:lstStyle/>
          <a:p>
            <a:pPr indent="0" lvl="1" marL="142875" rtl="0" algn="l">
              <a:lnSpc>
                <a:spcPct val="100000"/>
              </a:lnSpc>
              <a:spcBef>
                <a:spcPts val="0"/>
              </a:spcBef>
              <a:spcAft>
                <a:spcPts val="0"/>
              </a:spcAft>
              <a:buSzPts val="1400"/>
              <a:buNone/>
            </a:pPr>
            <a:r>
              <a:rPr lang="en-US"/>
              <a:t>In addition to DSL and cable, wireless is another option used to connect homes and small businesses to the internet.  </a:t>
            </a:r>
            <a:endParaRPr/>
          </a:p>
          <a:p>
            <a:pPr indent="-169863" lvl="2" marL="431800" rtl="0" algn="l">
              <a:lnSpc>
                <a:spcPct val="100000"/>
              </a:lnSpc>
              <a:spcBef>
                <a:spcPts val="600"/>
              </a:spcBef>
              <a:spcAft>
                <a:spcPts val="0"/>
              </a:spcAft>
              <a:buClr>
                <a:srgbClr val="000000"/>
              </a:buClr>
              <a:buSzPts val="1200"/>
              <a:buFont typeface="Arial"/>
              <a:buChar char="•"/>
            </a:pPr>
            <a:r>
              <a:rPr lang="en-US"/>
              <a:t>More commonly found in rural environments, a </a:t>
            </a:r>
            <a:r>
              <a:rPr b="1" lang="en-US">
                <a:solidFill>
                  <a:srgbClr val="0000CC"/>
                </a:solidFill>
              </a:rPr>
              <a:t>Wireless Internet Service Provider (WISP) </a:t>
            </a:r>
            <a:r>
              <a:rPr lang="en-US"/>
              <a:t>is an ISP that connects subscribers to designated access points or hotspots.  </a:t>
            </a:r>
            <a:endParaRPr/>
          </a:p>
          <a:p>
            <a:pPr indent="-169863" lvl="2" marL="431800" rtl="0" algn="l">
              <a:lnSpc>
                <a:spcPct val="100000"/>
              </a:lnSpc>
              <a:spcBef>
                <a:spcPts val="600"/>
              </a:spcBef>
              <a:spcAft>
                <a:spcPts val="0"/>
              </a:spcAft>
              <a:buClr>
                <a:srgbClr val="0000CC"/>
              </a:buClr>
              <a:buSzPts val="1200"/>
              <a:buFont typeface="Arial"/>
              <a:buChar char="•"/>
            </a:pPr>
            <a:r>
              <a:rPr b="1" lang="en-US">
                <a:solidFill>
                  <a:srgbClr val="0000CC"/>
                </a:solidFill>
              </a:rPr>
              <a:t>Wireless broadband </a:t>
            </a:r>
            <a:r>
              <a:rPr lang="en-US"/>
              <a:t>is another solution for the home and small businesses.</a:t>
            </a:r>
            <a:endParaRPr/>
          </a:p>
          <a:p>
            <a:pPr indent="-169862" lvl="3" marL="503238" rtl="0" algn="l">
              <a:lnSpc>
                <a:spcPct val="100000"/>
              </a:lnSpc>
              <a:spcBef>
                <a:spcPts val="600"/>
              </a:spcBef>
              <a:spcAft>
                <a:spcPts val="0"/>
              </a:spcAft>
              <a:buClr>
                <a:srgbClr val="000000"/>
              </a:buClr>
              <a:buSzPts val="1100"/>
              <a:buFont typeface="Arial"/>
              <a:buChar char="•"/>
            </a:pPr>
            <a:r>
              <a:rPr lang="en-US"/>
              <a:t>Uses the same </a:t>
            </a:r>
            <a:r>
              <a:rPr b="1" lang="en-US">
                <a:solidFill>
                  <a:srgbClr val="0000CC"/>
                </a:solidFill>
              </a:rPr>
              <a:t>cellular</a:t>
            </a:r>
            <a:r>
              <a:rPr lang="en-US"/>
              <a:t> technology used by a smart phone.</a:t>
            </a:r>
            <a:endParaRPr/>
          </a:p>
          <a:p>
            <a:pPr indent="-169862" lvl="3" marL="503238" rtl="0" algn="l">
              <a:lnSpc>
                <a:spcPct val="100000"/>
              </a:lnSpc>
              <a:spcBef>
                <a:spcPts val="600"/>
              </a:spcBef>
              <a:spcAft>
                <a:spcPts val="0"/>
              </a:spcAft>
              <a:buClr>
                <a:srgbClr val="000000"/>
              </a:buClr>
              <a:buSzPts val="1100"/>
              <a:buFont typeface="Arial"/>
              <a:buChar char="•"/>
            </a:pPr>
            <a:r>
              <a:rPr lang="en-US"/>
              <a:t>An antenna is installed outside the house providing wireless or wired connectivity for devices in the home.</a:t>
            </a:r>
            <a:endParaRPr/>
          </a:p>
        </p:txBody>
      </p:sp>
      <p:pic>
        <p:nvPicPr>
          <p:cNvPr id="603" name="Google Shape;603;p46"/>
          <p:cNvPicPr preferRelativeResize="0"/>
          <p:nvPr/>
        </p:nvPicPr>
        <p:blipFill rotWithShape="1">
          <a:blip r:embed="rId3">
            <a:alphaModFix/>
          </a:blip>
          <a:srcRect b="0" l="0" r="0" t="0"/>
          <a:stretch/>
        </p:blipFill>
        <p:spPr>
          <a:xfrm>
            <a:off x="200585" y="798944"/>
            <a:ext cx="4762500" cy="3562350"/>
          </a:xfrm>
          <a:prstGeom prst="rect">
            <a:avLst/>
          </a:prstGeom>
          <a:noFill/>
          <a:ln>
            <a:noFill/>
          </a:ln>
        </p:spPr>
      </p:pic>
    </p:spTree>
  </p:cSld>
  <p:clrMapOvr>
    <a:masterClrMapping/>
  </p:clrMapOvr>
  <p:transition spd="slow">
    <p:wipe dir="l"/>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384E"/>
        </a:solidFill>
      </p:bgPr>
    </p:bg>
    <p:spTree>
      <p:nvGrpSpPr>
        <p:cNvPr id="608" name="Shape 608"/>
        <p:cNvGrpSpPr/>
        <p:nvPr/>
      </p:nvGrpSpPr>
      <p:grpSpPr>
        <a:xfrm>
          <a:off x="0" y="0"/>
          <a:ext cx="0" cy="0"/>
          <a:chOff x="0" y="0"/>
          <a:chExt cx="0" cy="0"/>
        </a:xfrm>
      </p:grpSpPr>
      <p:sp>
        <p:nvSpPr>
          <p:cNvPr id="609" name="Google Shape;609;p47"/>
          <p:cNvSpPr txBox="1"/>
          <p:nvPr>
            <p:ph type="ctrTitle"/>
          </p:nvPr>
        </p:nvSpPr>
        <p:spPr>
          <a:xfrm>
            <a:off x="416425" y="915409"/>
            <a:ext cx="8231464" cy="1802391"/>
          </a:xfrm>
          <a:prstGeom prst="rect">
            <a:avLst/>
          </a:prstGeom>
          <a:noFill/>
          <a:ln>
            <a:noFill/>
          </a:ln>
        </p:spPr>
        <p:txBody>
          <a:bodyPr anchorCtr="0" anchor="b" bIns="45700" lIns="91400" spcFirstLastPara="1" rIns="91400" wrap="square" tIns="45700">
            <a:noAutofit/>
          </a:bodyPr>
          <a:lstStyle/>
          <a:p>
            <a:pPr indent="0" lvl="0" marL="0" rtl="0" algn="l">
              <a:lnSpc>
                <a:spcPct val="90000"/>
              </a:lnSpc>
              <a:spcBef>
                <a:spcPts val="0"/>
              </a:spcBef>
              <a:spcAft>
                <a:spcPts val="0"/>
              </a:spcAft>
              <a:buClr>
                <a:srgbClr val="AEE8FA"/>
              </a:buClr>
              <a:buSzPts val="4000"/>
              <a:buFont typeface="Arial"/>
              <a:buNone/>
            </a:pPr>
            <a:r>
              <a:rPr lang="en-US" sz="4000">
                <a:solidFill>
                  <a:srgbClr val="AEE8FA"/>
                </a:solidFill>
              </a:rPr>
              <a:t>1.8 Network Security</a:t>
            </a:r>
            <a:endParaRPr/>
          </a:p>
        </p:txBody>
      </p:sp>
    </p:spTree>
  </p:cSld>
  <p:clrMapOvr>
    <a:masterClrMapping/>
  </p:clrMapOvr>
  <p:transition spd="slow">
    <p:wipe dir="l"/>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4" name="Shape 614"/>
        <p:cNvGrpSpPr/>
        <p:nvPr/>
      </p:nvGrpSpPr>
      <p:grpSpPr>
        <a:xfrm>
          <a:off x="0" y="0"/>
          <a:ext cx="0" cy="0"/>
          <a:chOff x="0" y="0"/>
          <a:chExt cx="0" cy="0"/>
        </a:xfrm>
      </p:grpSpPr>
      <p:sp>
        <p:nvSpPr>
          <p:cNvPr id="615" name="Google Shape;615;p48"/>
          <p:cNvSpPr txBox="1"/>
          <p:nvPr>
            <p:ph type="title"/>
          </p:nvPr>
        </p:nvSpPr>
        <p:spPr>
          <a:xfrm>
            <a:off x="87549" y="41393"/>
            <a:ext cx="5123043"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Security</a:t>
            </a:r>
            <a:br>
              <a:rPr lang="en-US"/>
            </a:br>
            <a:r>
              <a:rPr lang="en-US"/>
              <a:t>Security Threats</a:t>
            </a:r>
            <a:endParaRPr/>
          </a:p>
        </p:txBody>
      </p:sp>
      <p:sp>
        <p:nvSpPr>
          <p:cNvPr id="616" name="Google Shape;616;p48"/>
          <p:cNvSpPr txBox="1"/>
          <p:nvPr>
            <p:ph idx="1" type="body"/>
          </p:nvPr>
        </p:nvSpPr>
        <p:spPr>
          <a:xfrm>
            <a:off x="5286792" y="361277"/>
            <a:ext cx="3673429" cy="3811173"/>
          </a:xfrm>
          <a:prstGeom prst="rect">
            <a:avLst/>
          </a:prstGeom>
          <a:noFill/>
          <a:ln>
            <a:noFill/>
          </a:ln>
        </p:spPr>
        <p:txBody>
          <a:bodyPr anchorCtr="0" anchor="t" bIns="45700" lIns="91425" spcFirstLastPara="1" rIns="182875" wrap="square" tIns="45700">
            <a:noAutofit/>
          </a:bodyPr>
          <a:lstStyle/>
          <a:p>
            <a:pPr indent="-215900" lvl="1" marL="358775" rtl="0" algn="l">
              <a:lnSpc>
                <a:spcPct val="100000"/>
              </a:lnSpc>
              <a:spcBef>
                <a:spcPts val="0"/>
              </a:spcBef>
              <a:spcAft>
                <a:spcPts val="0"/>
              </a:spcAft>
              <a:buSzPts val="1600"/>
              <a:buChar char="•"/>
            </a:pPr>
            <a:r>
              <a:rPr lang="en-US" sz="1600"/>
              <a:t>Network security is an integral part of networking regardless of the size of the network.</a:t>
            </a:r>
            <a:endParaRPr/>
          </a:p>
          <a:p>
            <a:pPr indent="-215900" lvl="1" marL="358775" rtl="0" algn="l">
              <a:lnSpc>
                <a:spcPct val="100000"/>
              </a:lnSpc>
              <a:spcBef>
                <a:spcPts val="600"/>
              </a:spcBef>
              <a:spcAft>
                <a:spcPts val="0"/>
              </a:spcAft>
              <a:buSzPts val="1600"/>
              <a:buChar char="•"/>
            </a:pPr>
            <a:r>
              <a:rPr lang="en-US" sz="1600"/>
              <a:t>The network security that is implemented must take into account the environment while securing the data, but still allowing for quality of service that is expected of the network.</a:t>
            </a:r>
            <a:endParaRPr/>
          </a:p>
          <a:p>
            <a:pPr indent="-215900" lvl="1" marL="358775" rtl="0" algn="l">
              <a:lnSpc>
                <a:spcPct val="100000"/>
              </a:lnSpc>
              <a:spcBef>
                <a:spcPts val="600"/>
              </a:spcBef>
              <a:spcAft>
                <a:spcPts val="0"/>
              </a:spcAft>
              <a:buSzPts val="1600"/>
              <a:buChar char="•"/>
            </a:pPr>
            <a:r>
              <a:rPr lang="en-US" sz="1600"/>
              <a:t>Securing a network involves many protocols, technologies, devices, tools, and techniques in order to secure data and mitigate threats.</a:t>
            </a:r>
            <a:endParaRPr/>
          </a:p>
          <a:p>
            <a:pPr indent="-215900" lvl="1" marL="358775" rtl="0" algn="l">
              <a:lnSpc>
                <a:spcPct val="100000"/>
              </a:lnSpc>
              <a:spcBef>
                <a:spcPts val="600"/>
              </a:spcBef>
              <a:spcAft>
                <a:spcPts val="0"/>
              </a:spcAft>
              <a:buSzPts val="1600"/>
              <a:buChar char="•"/>
            </a:pPr>
            <a:r>
              <a:rPr lang="en-US" sz="1600"/>
              <a:t>Threat vectors might be external or internal.</a:t>
            </a:r>
            <a:endParaRPr/>
          </a:p>
        </p:txBody>
      </p:sp>
      <p:pic>
        <p:nvPicPr>
          <p:cNvPr id="617" name="Google Shape;617;p48"/>
          <p:cNvPicPr preferRelativeResize="0"/>
          <p:nvPr/>
        </p:nvPicPr>
        <p:blipFill rotWithShape="1">
          <a:blip r:embed="rId3">
            <a:alphaModFix/>
          </a:blip>
          <a:srcRect b="0" l="0" r="0" t="0"/>
          <a:stretch/>
        </p:blipFill>
        <p:spPr>
          <a:xfrm>
            <a:off x="346163" y="1322721"/>
            <a:ext cx="4864429" cy="2982203"/>
          </a:xfrm>
          <a:prstGeom prst="rect">
            <a:avLst/>
          </a:prstGeom>
          <a:noFill/>
          <a:ln>
            <a:noFill/>
          </a:ln>
        </p:spPr>
      </p:pic>
    </p:spTree>
  </p:cSld>
  <p:clrMapOvr>
    <a:masterClrMapping/>
  </p:clrMapOvr>
  <p:transition spd="slow">
    <p:wipe dir="l"/>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2" name="Shape 622"/>
        <p:cNvGrpSpPr/>
        <p:nvPr/>
      </p:nvGrpSpPr>
      <p:grpSpPr>
        <a:xfrm>
          <a:off x="0" y="0"/>
          <a:ext cx="0" cy="0"/>
          <a:chOff x="0" y="0"/>
          <a:chExt cx="0" cy="0"/>
        </a:xfrm>
      </p:grpSpPr>
      <p:sp>
        <p:nvSpPr>
          <p:cNvPr id="623" name="Google Shape;623;p49"/>
          <p:cNvSpPr txBox="1"/>
          <p:nvPr>
            <p:ph type="title"/>
          </p:nvPr>
        </p:nvSpPr>
        <p:spPr>
          <a:xfrm>
            <a:off x="87549" y="41393"/>
            <a:ext cx="5123043"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Security</a:t>
            </a:r>
            <a:br>
              <a:rPr lang="en-US"/>
            </a:br>
            <a:r>
              <a:rPr lang="en-US"/>
              <a:t>Security Threats (Cont.)</a:t>
            </a:r>
            <a:endParaRPr/>
          </a:p>
        </p:txBody>
      </p:sp>
      <p:sp>
        <p:nvSpPr>
          <p:cNvPr id="624" name="Google Shape;624;p49"/>
          <p:cNvSpPr txBox="1"/>
          <p:nvPr>
            <p:ph idx="1" type="body"/>
          </p:nvPr>
        </p:nvSpPr>
        <p:spPr>
          <a:xfrm>
            <a:off x="5210592" y="277856"/>
            <a:ext cx="3673429" cy="4344944"/>
          </a:xfrm>
          <a:prstGeom prst="rect">
            <a:avLst/>
          </a:prstGeom>
          <a:noFill/>
          <a:ln>
            <a:noFill/>
          </a:ln>
        </p:spPr>
        <p:txBody>
          <a:bodyPr anchorCtr="0" anchor="t" bIns="45700" lIns="91425" spcFirstLastPara="1" rIns="182875" wrap="square" tIns="45700">
            <a:noAutofit/>
          </a:bodyPr>
          <a:lstStyle/>
          <a:p>
            <a:pPr indent="0" lvl="1" marL="142875" rtl="0" algn="l">
              <a:lnSpc>
                <a:spcPct val="100000"/>
              </a:lnSpc>
              <a:spcBef>
                <a:spcPts val="0"/>
              </a:spcBef>
              <a:spcAft>
                <a:spcPts val="0"/>
              </a:spcAft>
              <a:buSzPts val="1600"/>
              <a:buNone/>
            </a:pPr>
            <a:r>
              <a:rPr lang="en-US" sz="1600">
                <a:solidFill>
                  <a:srgbClr val="FF0000"/>
                </a:solidFill>
              </a:rPr>
              <a:t>External Threats</a:t>
            </a:r>
            <a:r>
              <a:rPr lang="en-US" sz="1600"/>
              <a:t>:</a:t>
            </a:r>
            <a:endParaRPr/>
          </a:p>
          <a:p>
            <a:pPr indent="-169863" lvl="2" marL="431800" rtl="0" algn="l">
              <a:lnSpc>
                <a:spcPct val="100000"/>
              </a:lnSpc>
              <a:spcBef>
                <a:spcPts val="600"/>
              </a:spcBef>
              <a:spcAft>
                <a:spcPts val="0"/>
              </a:spcAft>
              <a:buClr>
                <a:srgbClr val="000000"/>
              </a:buClr>
              <a:buSzPts val="1600"/>
              <a:buChar char="•"/>
            </a:pPr>
            <a:r>
              <a:rPr lang="en-US" sz="1600"/>
              <a:t>Viruses, worms, and Trojan horses</a:t>
            </a:r>
            <a:endParaRPr/>
          </a:p>
          <a:p>
            <a:pPr indent="-169863" lvl="2" marL="431800" rtl="0" algn="l">
              <a:lnSpc>
                <a:spcPct val="100000"/>
              </a:lnSpc>
              <a:spcBef>
                <a:spcPts val="600"/>
              </a:spcBef>
              <a:spcAft>
                <a:spcPts val="0"/>
              </a:spcAft>
              <a:buClr>
                <a:srgbClr val="000000"/>
              </a:buClr>
              <a:buSzPts val="1600"/>
              <a:buChar char="•"/>
            </a:pPr>
            <a:r>
              <a:rPr lang="en-US" sz="1600"/>
              <a:t>Spyware and adware</a:t>
            </a:r>
            <a:endParaRPr/>
          </a:p>
          <a:p>
            <a:pPr indent="-169863" lvl="2" marL="431800" rtl="0" algn="l">
              <a:lnSpc>
                <a:spcPct val="100000"/>
              </a:lnSpc>
              <a:spcBef>
                <a:spcPts val="600"/>
              </a:spcBef>
              <a:spcAft>
                <a:spcPts val="0"/>
              </a:spcAft>
              <a:buClr>
                <a:srgbClr val="000000"/>
              </a:buClr>
              <a:buSzPts val="1600"/>
              <a:buChar char="•"/>
            </a:pPr>
            <a:r>
              <a:rPr lang="en-US" sz="1600"/>
              <a:t>Zero-day attacks</a:t>
            </a:r>
            <a:endParaRPr/>
          </a:p>
          <a:p>
            <a:pPr indent="-169863" lvl="2" marL="431800" rtl="0" algn="l">
              <a:lnSpc>
                <a:spcPct val="100000"/>
              </a:lnSpc>
              <a:spcBef>
                <a:spcPts val="600"/>
              </a:spcBef>
              <a:spcAft>
                <a:spcPts val="0"/>
              </a:spcAft>
              <a:buClr>
                <a:srgbClr val="000000"/>
              </a:buClr>
              <a:buSzPts val="1600"/>
              <a:buChar char="•"/>
            </a:pPr>
            <a:r>
              <a:rPr lang="en-US" sz="1600"/>
              <a:t>Threat Actor attacks</a:t>
            </a:r>
            <a:endParaRPr/>
          </a:p>
          <a:p>
            <a:pPr indent="-169863" lvl="2" marL="431800" rtl="0" algn="l">
              <a:lnSpc>
                <a:spcPct val="100000"/>
              </a:lnSpc>
              <a:spcBef>
                <a:spcPts val="600"/>
              </a:spcBef>
              <a:spcAft>
                <a:spcPts val="0"/>
              </a:spcAft>
              <a:buClr>
                <a:srgbClr val="000000"/>
              </a:buClr>
              <a:buSzPts val="1600"/>
              <a:buChar char="•"/>
            </a:pPr>
            <a:r>
              <a:rPr lang="en-US" sz="1600"/>
              <a:t>Denial of service attacks (</a:t>
            </a:r>
            <a:r>
              <a:rPr b="1" lang="en-US" sz="1600">
                <a:solidFill>
                  <a:srgbClr val="0000CC"/>
                </a:solidFill>
              </a:rPr>
              <a:t>DoS</a:t>
            </a:r>
            <a:r>
              <a:rPr lang="en-US" sz="1600"/>
              <a:t>)</a:t>
            </a:r>
            <a:endParaRPr/>
          </a:p>
          <a:p>
            <a:pPr indent="-169863" lvl="2" marL="431800" rtl="0" algn="l">
              <a:lnSpc>
                <a:spcPct val="100000"/>
              </a:lnSpc>
              <a:spcBef>
                <a:spcPts val="600"/>
              </a:spcBef>
              <a:spcAft>
                <a:spcPts val="0"/>
              </a:spcAft>
              <a:buClr>
                <a:srgbClr val="000000"/>
              </a:buClr>
              <a:buSzPts val="1600"/>
              <a:buChar char="•"/>
            </a:pPr>
            <a:r>
              <a:rPr lang="en-US" sz="1600"/>
              <a:t>Data interception and theft</a:t>
            </a:r>
            <a:endParaRPr/>
          </a:p>
          <a:p>
            <a:pPr indent="-169863" lvl="2" marL="431800" rtl="0" algn="l">
              <a:lnSpc>
                <a:spcPct val="100000"/>
              </a:lnSpc>
              <a:spcBef>
                <a:spcPts val="600"/>
              </a:spcBef>
              <a:spcAft>
                <a:spcPts val="0"/>
              </a:spcAft>
              <a:buClr>
                <a:srgbClr val="000000"/>
              </a:buClr>
              <a:buSzPts val="1600"/>
              <a:buChar char="•"/>
            </a:pPr>
            <a:r>
              <a:rPr lang="en-US" sz="1600"/>
              <a:t>Identity theft</a:t>
            </a:r>
            <a:endParaRPr sz="1600"/>
          </a:p>
          <a:p>
            <a:pPr indent="0" lvl="1" marL="142875" rtl="0" algn="l">
              <a:lnSpc>
                <a:spcPct val="100000"/>
              </a:lnSpc>
              <a:spcBef>
                <a:spcPts val="600"/>
              </a:spcBef>
              <a:spcAft>
                <a:spcPts val="0"/>
              </a:spcAft>
              <a:buSzPts val="1600"/>
              <a:buNone/>
            </a:pPr>
            <a:r>
              <a:rPr lang="en-US" sz="1600">
                <a:solidFill>
                  <a:srgbClr val="FF0000"/>
                </a:solidFill>
              </a:rPr>
              <a:t>Internal Threats</a:t>
            </a:r>
            <a:r>
              <a:rPr lang="en-US" sz="1600"/>
              <a:t>:</a:t>
            </a:r>
            <a:endParaRPr/>
          </a:p>
          <a:p>
            <a:pPr indent="-169863" lvl="2" marL="431800" rtl="0" algn="l">
              <a:lnSpc>
                <a:spcPct val="100000"/>
              </a:lnSpc>
              <a:spcBef>
                <a:spcPts val="600"/>
              </a:spcBef>
              <a:spcAft>
                <a:spcPts val="0"/>
              </a:spcAft>
              <a:buClr>
                <a:srgbClr val="000000"/>
              </a:buClr>
              <a:buSzPts val="1600"/>
              <a:buChar char="•"/>
            </a:pPr>
            <a:r>
              <a:rPr lang="en-US" sz="1600"/>
              <a:t>lost or stolen devices</a:t>
            </a:r>
            <a:endParaRPr/>
          </a:p>
          <a:p>
            <a:pPr indent="-169863" lvl="2" marL="431800" rtl="0" algn="l">
              <a:lnSpc>
                <a:spcPct val="100000"/>
              </a:lnSpc>
              <a:spcBef>
                <a:spcPts val="600"/>
              </a:spcBef>
              <a:spcAft>
                <a:spcPts val="0"/>
              </a:spcAft>
              <a:buClr>
                <a:srgbClr val="000000"/>
              </a:buClr>
              <a:buSzPts val="1600"/>
              <a:buChar char="•"/>
            </a:pPr>
            <a:r>
              <a:rPr lang="en-US" sz="1600"/>
              <a:t>accidental misuse by employees</a:t>
            </a:r>
            <a:endParaRPr/>
          </a:p>
          <a:p>
            <a:pPr indent="-169863" lvl="2" marL="431800" rtl="0" algn="l">
              <a:lnSpc>
                <a:spcPct val="100000"/>
              </a:lnSpc>
              <a:spcBef>
                <a:spcPts val="600"/>
              </a:spcBef>
              <a:spcAft>
                <a:spcPts val="0"/>
              </a:spcAft>
              <a:buClr>
                <a:srgbClr val="000000"/>
              </a:buClr>
              <a:buSzPts val="1600"/>
              <a:buChar char="•"/>
            </a:pPr>
            <a:r>
              <a:rPr lang="en-US" sz="1600"/>
              <a:t>malicious employees</a:t>
            </a:r>
            <a:endParaRPr b="1" sz="1600"/>
          </a:p>
        </p:txBody>
      </p:sp>
      <p:pic>
        <p:nvPicPr>
          <p:cNvPr id="625" name="Google Shape;625;p49"/>
          <p:cNvPicPr preferRelativeResize="0"/>
          <p:nvPr/>
        </p:nvPicPr>
        <p:blipFill rotWithShape="1">
          <a:blip r:embed="rId3">
            <a:alphaModFix/>
          </a:blip>
          <a:srcRect b="0" l="0" r="0" t="0"/>
          <a:stretch/>
        </p:blipFill>
        <p:spPr>
          <a:xfrm>
            <a:off x="346163" y="1322721"/>
            <a:ext cx="4864429" cy="2982203"/>
          </a:xfrm>
          <a:prstGeom prst="rect">
            <a:avLst/>
          </a:prstGeom>
          <a:noFill/>
          <a:ln>
            <a:noFill/>
          </a:ln>
        </p:spPr>
      </p:pic>
    </p:spTree>
  </p:cSld>
  <p:clrMapOvr>
    <a:masterClrMapping/>
  </p:clrMapOvr>
  <p:transition spd="slow">
    <p:wipe dir="l"/>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0" name="Shape 270"/>
        <p:cNvGrpSpPr/>
        <p:nvPr/>
      </p:nvGrpSpPr>
      <p:grpSpPr>
        <a:xfrm>
          <a:off x="0" y="0"/>
          <a:ext cx="0" cy="0"/>
          <a:chOff x="0" y="0"/>
          <a:chExt cx="0" cy="0"/>
        </a:xfrm>
      </p:grpSpPr>
      <p:sp>
        <p:nvSpPr>
          <p:cNvPr id="271" name="Google Shape;271;p5"/>
          <p:cNvSpPr txBox="1"/>
          <p:nvPr>
            <p:ph idx="1" type="body"/>
          </p:nvPr>
        </p:nvSpPr>
        <p:spPr>
          <a:xfrm>
            <a:off x="124609" y="905949"/>
            <a:ext cx="8853286" cy="1166043"/>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350"/>
              <a:buFont typeface="Noto Sans Symbols"/>
              <a:buChar char="▪"/>
            </a:pPr>
            <a:r>
              <a:rPr lang="en-US"/>
              <a:t>Advancements in networking technologies are helping create a world without boundaries.</a:t>
            </a:r>
            <a:endParaRPr/>
          </a:p>
          <a:p>
            <a:pPr indent="-169863" lvl="0" marL="169863" rtl="0" algn="l">
              <a:lnSpc>
                <a:spcPct val="100000"/>
              </a:lnSpc>
              <a:spcBef>
                <a:spcPts val="1200"/>
              </a:spcBef>
              <a:spcAft>
                <a:spcPts val="0"/>
              </a:spcAft>
              <a:buSzPts val="1350"/>
              <a:buFont typeface="Noto Sans Symbols"/>
              <a:buChar char="▪"/>
            </a:pPr>
            <a:r>
              <a:rPr lang="en-US"/>
              <a:t>The immediate nature of communications over the Internet encourages global communities.</a:t>
            </a:r>
            <a:endParaRPr/>
          </a:p>
          <a:p>
            <a:pPr indent="-169863" lvl="0" marL="169863" rtl="0" algn="l">
              <a:lnSpc>
                <a:spcPct val="100000"/>
              </a:lnSpc>
              <a:spcBef>
                <a:spcPts val="1200"/>
              </a:spcBef>
              <a:spcAft>
                <a:spcPts val="0"/>
              </a:spcAft>
              <a:buSzPts val="1350"/>
              <a:buFont typeface="Noto Sans Symbols"/>
              <a:buChar char="▪"/>
            </a:pPr>
            <a:r>
              <a:rPr lang="en-US"/>
              <a:t>Cisco refers to the impact of the Internet and networks on people the “human network”.</a:t>
            </a:r>
            <a:endParaRPr/>
          </a:p>
        </p:txBody>
      </p:sp>
      <p:sp>
        <p:nvSpPr>
          <p:cNvPr id="272" name="Google Shape;272;p5"/>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Networking Today</a:t>
            </a:r>
            <a:br>
              <a:rPr lang="en-US"/>
            </a:br>
            <a:r>
              <a:rPr lang="en-US"/>
              <a:t>No Boundaries</a:t>
            </a:r>
            <a:endParaRPr/>
          </a:p>
        </p:txBody>
      </p:sp>
      <p:pic>
        <p:nvPicPr>
          <p:cNvPr id="273" name="Google Shape;273;p5"/>
          <p:cNvPicPr preferRelativeResize="0"/>
          <p:nvPr/>
        </p:nvPicPr>
        <p:blipFill rotWithShape="1">
          <a:blip r:embed="rId3">
            <a:alphaModFix/>
          </a:blip>
          <a:srcRect b="0" l="0" r="0" t="0"/>
          <a:stretch/>
        </p:blipFill>
        <p:spPr>
          <a:xfrm>
            <a:off x="1456033" y="2167140"/>
            <a:ext cx="6229350" cy="2657475"/>
          </a:xfrm>
          <a:prstGeom prst="rect">
            <a:avLst/>
          </a:prstGeom>
          <a:noFill/>
          <a:ln>
            <a:noFill/>
          </a:ln>
        </p:spPr>
      </p:pic>
    </p:spTree>
  </p:cSld>
  <p:clrMapOvr>
    <a:masterClrMapping/>
  </p:clrMapOvr>
  <p:transition spd="slow">
    <p:wipe dir="l"/>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0" name="Shape 630"/>
        <p:cNvGrpSpPr/>
        <p:nvPr/>
      </p:nvGrpSpPr>
      <p:grpSpPr>
        <a:xfrm>
          <a:off x="0" y="0"/>
          <a:ext cx="0" cy="0"/>
          <a:chOff x="0" y="0"/>
          <a:chExt cx="0" cy="0"/>
        </a:xfrm>
      </p:grpSpPr>
      <p:sp>
        <p:nvSpPr>
          <p:cNvPr id="631" name="Google Shape;631;p50"/>
          <p:cNvSpPr txBox="1"/>
          <p:nvPr>
            <p:ph type="title"/>
          </p:nvPr>
        </p:nvSpPr>
        <p:spPr>
          <a:xfrm>
            <a:off x="87549" y="41393"/>
            <a:ext cx="4261426"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Security</a:t>
            </a:r>
            <a:br>
              <a:rPr lang="en-US"/>
            </a:br>
            <a:r>
              <a:rPr lang="en-US"/>
              <a:t>Security Solutions</a:t>
            </a:r>
            <a:endParaRPr/>
          </a:p>
        </p:txBody>
      </p:sp>
      <p:sp>
        <p:nvSpPr>
          <p:cNvPr id="632" name="Google Shape;632;p50"/>
          <p:cNvSpPr txBox="1"/>
          <p:nvPr>
            <p:ph idx="1" type="body"/>
          </p:nvPr>
        </p:nvSpPr>
        <p:spPr>
          <a:xfrm>
            <a:off x="4572000" y="917690"/>
            <a:ext cx="4410247" cy="3114446"/>
          </a:xfrm>
          <a:prstGeom prst="rect">
            <a:avLst/>
          </a:prstGeom>
          <a:noFill/>
          <a:ln>
            <a:noFill/>
          </a:ln>
        </p:spPr>
        <p:txBody>
          <a:bodyPr anchorCtr="0" anchor="t" bIns="45700" lIns="91425" spcFirstLastPara="1" rIns="182875" wrap="square" tIns="45700">
            <a:noAutofit/>
          </a:bodyPr>
          <a:lstStyle/>
          <a:p>
            <a:pPr indent="0" lvl="0" marL="0" rtl="0" algn="l">
              <a:lnSpc>
                <a:spcPct val="100000"/>
              </a:lnSpc>
              <a:spcBef>
                <a:spcPts val="0"/>
              </a:spcBef>
              <a:spcAft>
                <a:spcPts val="0"/>
              </a:spcAft>
              <a:buSzPts val="1440"/>
              <a:buNone/>
            </a:pPr>
            <a:r>
              <a:rPr lang="en-US" sz="1600"/>
              <a:t>Security must be implemented in multiple layers using more than one security solution.</a:t>
            </a:r>
            <a:endParaRPr/>
          </a:p>
          <a:p>
            <a:pPr indent="0" lvl="0" marL="0" rtl="0" algn="l">
              <a:lnSpc>
                <a:spcPct val="100000"/>
              </a:lnSpc>
              <a:spcBef>
                <a:spcPts val="1200"/>
              </a:spcBef>
              <a:spcAft>
                <a:spcPts val="0"/>
              </a:spcAft>
              <a:buSzPts val="1440"/>
              <a:buNone/>
            </a:pPr>
            <a:r>
              <a:rPr lang="en-US" sz="1600"/>
              <a:t>Network security components for home or small office network:</a:t>
            </a:r>
            <a:endParaRPr/>
          </a:p>
          <a:p>
            <a:pPr indent="-169863" lvl="2" marL="431800" rtl="0" algn="l">
              <a:lnSpc>
                <a:spcPct val="100000"/>
              </a:lnSpc>
              <a:spcBef>
                <a:spcPts val="900"/>
              </a:spcBef>
              <a:spcAft>
                <a:spcPts val="0"/>
              </a:spcAft>
              <a:buClr>
                <a:srgbClr val="000000"/>
              </a:buClr>
              <a:buSzPts val="1600"/>
              <a:buChar char="•"/>
            </a:pPr>
            <a:r>
              <a:rPr lang="en-US" sz="1600"/>
              <a:t>Antivirus and antispyware software should be installed on end devices.</a:t>
            </a:r>
            <a:endParaRPr/>
          </a:p>
          <a:p>
            <a:pPr indent="-169863" lvl="2" marL="431800" rtl="0" algn="l">
              <a:lnSpc>
                <a:spcPct val="100000"/>
              </a:lnSpc>
              <a:spcBef>
                <a:spcPts val="600"/>
              </a:spcBef>
              <a:spcAft>
                <a:spcPts val="0"/>
              </a:spcAft>
              <a:buClr>
                <a:srgbClr val="000000"/>
              </a:buClr>
              <a:buSzPts val="1600"/>
              <a:buChar char="•"/>
            </a:pPr>
            <a:r>
              <a:rPr lang="en-US" sz="1600"/>
              <a:t>Firewall filtering used to block unauthorized access to the network.</a:t>
            </a:r>
            <a:endParaRPr/>
          </a:p>
          <a:p>
            <a:pPr indent="0" lvl="1" marL="142875" rtl="0" algn="l">
              <a:lnSpc>
                <a:spcPct val="100000"/>
              </a:lnSpc>
              <a:spcBef>
                <a:spcPts val="600"/>
              </a:spcBef>
              <a:spcAft>
                <a:spcPts val="0"/>
              </a:spcAft>
              <a:buSzPts val="1600"/>
              <a:buNone/>
            </a:pPr>
            <a:r>
              <a:t/>
            </a:r>
            <a:endParaRPr sz="1600"/>
          </a:p>
          <a:p>
            <a:pPr indent="0" lvl="2" marL="261936" rtl="0" algn="l">
              <a:lnSpc>
                <a:spcPct val="100000"/>
              </a:lnSpc>
              <a:spcBef>
                <a:spcPts val="600"/>
              </a:spcBef>
              <a:spcAft>
                <a:spcPts val="0"/>
              </a:spcAft>
              <a:buClr>
                <a:srgbClr val="000000"/>
              </a:buClr>
              <a:buSzPts val="1200"/>
              <a:buNone/>
            </a:pPr>
            <a:r>
              <a:t/>
            </a:r>
            <a:endParaRPr/>
          </a:p>
        </p:txBody>
      </p:sp>
      <p:pic>
        <p:nvPicPr>
          <p:cNvPr id="633" name="Google Shape;633;p50"/>
          <p:cNvPicPr preferRelativeResize="0"/>
          <p:nvPr/>
        </p:nvPicPr>
        <p:blipFill rotWithShape="1">
          <a:blip r:embed="rId3">
            <a:alphaModFix/>
          </a:blip>
          <a:srcRect b="0" l="0" r="0" t="0"/>
          <a:stretch/>
        </p:blipFill>
        <p:spPr>
          <a:xfrm>
            <a:off x="87548" y="880746"/>
            <a:ext cx="4261427" cy="3514682"/>
          </a:xfrm>
          <a:prstGeom prst="rect">
            <a:avLst/>
          </a:prstGeom>
          <a:noFill/>
          <a:ln>
            <a:noFill/>
          </a:ln>
        </p:spPr>
      </p:pic>
    </p:spTree>
  </p:cSld>
  <p:clrMapOvr>
    <a:masterClrMapping/>
  </p:clrMapOvr>
  <p:transition spd="slow">
    <p:wipe dir="l"/>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8" name="Shape 638"/>
        <p:cNvGrpSpPr/>
        <p:nvPr/>
      </p:nvGrpSpPr>
      <p:grpSpPr>
        <a:xfrm>
          <a:off x="0" y="0"/>
          <a:ext cx="0" cy="0"/>
          <a:chOff x="0" y="0"/>
          <a:chExt cx="0" cy="0"/>
        </a:xfrm>
      </p:grpSpPr>
      <p:sp>
        <p:nvSpPr>
          <p:cNvPr id="639" name="Google Shape;639;p51"/>
          <p:cNvSpPr txBox="1"/>
          <p:nvPr>
            <p:ph type="title"/>
          </p:nvPr>
        </p:nvSpPr>
        <p:spPr>
          <a:xfrm>
            <a:off x="87549" y="41393"/>
            <a:ext cx="3641769"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 Security</a:t>
            </a:r>
            <a:br>
              <a:rPr lang="en-US"/>
            </a:br>
            <a:r>
              <a:rPr lang="en-US"/>
              <a:t>Security Solutions (Cont.)</a:t>
            </a:r>
            <a:endParaRPr/>
          </a:p>
        </p:txBody>
      </p:sp>
      <p:sp>
        <p:nvSpPr>
          <p:cNvPr id="640" name="Google Shape;640;p51"/>
          <p:cNvSpPr txBox="1"/>
          <p:nvPr>
            <p:ph idx="1" type="body"/>
          </p:nvPr>
        </p:nvSpPr>
        <p:spPr>
          <a:xfrm>
            <a:off x="4311537" y="1032933"/>
            <a:ext cx="4744914" cy="3166997"/>
          </a:xfrm>
          <a:prstGeom prst="rect">
            <a:avLst/>
          </a:prstGeom>
          <a:noFill/>
          <a:ln>
            <a:noFill/>
          </a:ln>
        </p:spPr>
        <p:txBody>
          <a:bodyPr anchorCtr="0" anchor="t" bIns="45700" lIns="91425" spcFirstLastPara="1" rIns="182875" wrap="square" tIns="45700">
            <a:noAutofit/>
          </a:bodyPr>
          <a:lstStyle/>
          <a:p>
            <a:pPr indent="0" lvl="1" marL="142875" rtl="0" algn="l">
              <a:lnSpc>
                <a:spcPct val="100000"/>
              </a:lnSpc>
              <a:spcBef>
                <a:spcPts val="0"/>
              </a:spcBef>
              <a:spcAft>
                <a:spcPts val="0"/>
              </a:spcAft>
              <a:buSzPts val="1600"/>
              <a:buNone/>
            </a:pPr>
            <a:r>
              <a:rPr lang="en-US" sz="1600"/>
              <a:t>Larger networks have additional security requirements:</a:t>
            </a:r>
            <a:endParaRPr/>
          </a:p>
          <a:p>
            <a:pPr indent="-169863" lvl="2" marL="431800" rtl="0" algn="l">
              <a:lnSpc>
                <a:spcPct val="100000"/>
              </a:lnSpc>
              <a:spcBef>
                <a:spcPts val="600"/>
              </a:spcBef>
              <a:spcAft>
                <a:spcPts val="0"/>
              </a:spcAft>
              <a:buClr>
                <a:srgbClr val="0000CC"/>
              </a:buClr>
              <a:buSzPts val="1600"/>
              <a:buChar char="•"/>
            </a:pPr>
            <a:r>
              <a:rPr lang="en-US" sz="1600">
                <a:solidFill>
                  <a:srgbClr val="0000CC"/>
                </a:solidFill>
              </a:rPr>
              <a:t>Dedicated firewall</a:t>
            </a:r>
            <a:r>
              <a:rPr lang="en-US" sz="1600"/>
              <a:t> system</a:t>
            </a:r>
            <a:endParaRPr/>
          </a:p>
          <a:p>
            <a:pPr indent="-169863" lvl="2" marL="431800" rtl="0" algn="l">
              <a:lnSpc>
                <a:spcPct val="100000"/>
              </a:lnSpc>
              <a:spcBef>
                <a:spcPts val="600"/>
              </a:spcBef>
              <a:spcAft>
                <a:spcPts val="0"/>
              </a:spcAft>
              <a:buClr>
                <a:srgbClr val="000000"/>
              </a:buClr>
              <a:buSzPts val="1600"/>
              <a:buChar char="•"/>
            </a:pPr>
            <a:r>
              <a:rPr lang="en-US" sz="1600"/>
              <a:t>Access control lists (</a:t>
            </a:r>
            <a:r>
              <a:rPr lang="en-US" sz="1600">
                <a:solidFill>
                  <a:srgbClr val="0000CC"/>
                </a:solidFill>
              </a:rPr>
              <a:t>ACL</a:t>
            </a:r>
            <a:r>
              <a:rPr lang="en-US" sz="1600"/>
              <a:t>) </a:t>
            </a:r>
            <a:endParaRPr/>
          </a:p>
          <a:p>
            <a:pPr indent="-169863" lvl="2" marL="431800" rtl="0" algn="l">
              <a:lnSpc>
                <a:spcPct val="100000"/>
              </a:lnSpc>
              <a:spcBef>
                <a:spcPts val="600"/>
              </a:spcBef>
              <a:spcAft>
                <a:spcPts val="0"/>
              </a:spcAft>
              <a:buClr>
                <a:srgbClr val="000000"/>
              </a:buClr>
              <a:buSzPts val="1600"/>
              <a:buChar char="•"/>
            </a:pPr>
            <a:r>
              <a:rPr lang="en-US" sz="1600"/>
              <a:t>Intrusion prevention systems (</a:t>
            </a:r>
            <a:r>
              <a:rPr lang="en-US" sz="1600">
                <a:solidFill>
                  <a:srgbClr val="0000CC"/>
                </a:solidFill>
              </a:rPr>
              <a:t>IPS</a:t>
            </a:r>
            <a:r>
              <a:rPr lang="en-US" sz="1600"/>
              <a:t>)</a:t>
            </a:r>
            <a:endParaRPr/>
          </a:p>
          <a:p>
            <a:pPr indent="-169863" lvl="2" marL="431800" rtl="0" algn="l">
              <a:lnSpc>
                <a:spcPct val="100000"/>
              </a:lnSpc>
              <a:spcBef>
                <a:spcPts val="600"/>
              </a:spcBef>
              <a:spcAft>
                <a:spcPts val="0"/>
              </a:spcAft>
              <a:buClr>
                <a:srgbClr val="000000"/>
              </a:buClr>
              <a:buSzPts val="1600"/>
              <a:buChar char="•"/>
            </a:pPr>
            <a:r>
              <a:rPr lang="en-US" sz="1600"/>
              <a:t>Virtual private networks (</a:t>
            </a:r>
            <a:r>
              <a:rPr lang="en-US" sz="1600">
                <a:solidFill>
                  <a:srgbClr val="0000CC"/>
                </a:solidFill>
              </a:rPr>
              <a:t>VPN</a:t>
            </a:r>
            <a:r>
              <a:rPr lang="en-US" sz="1600"/>
              <a:t>)</a:t>
            </a:r>
            <a:endParaRPr/>
          </a:p>
          <a:p>
            <a:pPr indent="0" lvl="1" marL="142875" rtl="0" algn="l">
              <a:lnSpc>
                <a:spcPct val="100000"/>
              </a:lnSpc>
              <a:spcBef>
                <a:spcPts val="600"/>
              </a:spcBef>
              <a:spcAft>
                <a:spcPts val="0"/>
              </a:spcAft>
              <a:buSzPts val="1600"/>
              <a:buNone/>
            </a:pPr>
            <a:r>
              <a:rPr lang="en-US" sz="1600"/>
              <a:t>The study of network security starts with a clear understanding of the underlying switching and routing infrastructure.</a:t>
            </a:r>
            <a:endParaRPr sz="1600"/>
          </a:p>
          <a:p>
            <a:pPr indent="0" lvl="2" marL="261936" rtl="0" algn="l">
              <a:lnSpc>
                <a:spcPct val="100000"/>
              </a:lnSpc>
              <a:spcBef>
                <a:spcPts val="600"/>
              </a:spcBef>
              <a:spcAft>
                <a:spcPts val="0"/>
              </a:spcAft>
              <a:buClr>
                <a:srgbClr val="000000"/>
              </a:buClr>
              <a:buSzPts val="1200"/>
              <a:buNone/>
            </a:pPr>
            <a:r>
              <a:t/>
            </a:r>
            <a:endParaRPr/>
          </a:p>
        </p:txBody>
      </p:sp>
      <p:pic>
        <p:nvPicPr>
          <p:cNvPr id="641" name="Google Shape;641;p51"/>
          <p:cNvPicPr preferRelativeResize="0"/>
          <p:nvPr/>
        </p:nvPicPr>
        <p:blipFill rotWithShape="1">
          <a:blip r:embed="rId3">
            <a:alphaModFix/>
          </a:blip>
          <a:srcRect b="0" l="0" r="0" t="0"/>
          <a:stretch/>
        </p:blipFill>
        <p:spPr>
          <a:xfrm>
            <a:off x="87549" y="943570"/>
            <a:ext cx="4223989" cy="3483804"/>
          </a:xfrm>
          <a:prstGeom prst="rect">
            <a:avLst/>
          </a:prstGeom>
          <a:noFill/>
          <a:ln>
            <a:noFill/>
          </a:ln>
        </p:spPr>
      </p:pic>
    </p:spTree>
  </p:cSld>
  <p:clrMapOvr>
    <a:masterClrMapping/>
  </p:clrMapOvr>
  <p:transition spd="slow">
    <p:wipe dir="l"/>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8" name="Shape 278"/>
        <p:cNvGrpSpPr/>
        <p:nvPr/>
      </p:nvGrpSpPr>
      <p:grpSpPr>
        <a:xfrm>
          <a:off x="0" y="0"/>
          <a:ext cx="0" cy="0"/>
          <a:chOff x="0" y="0"/>
          <a:chExt cx="0" cy="0"/>
        </a:xfrm>
      </p:grpSpPr>
      <p:sp>
        <p:nvSpPr>
          <p:cNvPr id="279" name="Google Shape;279;p6"/>
          <p:cNvSpPr txBox="1"/>
          <p:nvPr>
            <p:ph idx="1" type="body"/>
          </p:nvPr>
        </p:nvSpPr>
        <p:spPr>
          <a:xfrm>
            <a:off x="134337" y="896222"/>
            <a:ext cx="8853286" cy="981218"/>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350"/>
              <a:buFont typeface="Noto Sans Symbols"/>
              <a:buChar char="▪"/>
            </a:pPr>
            <a:r>
              <a:rPr lang="en-US"/>
              <a:t>Do you remember sitting in a classroom, like this?  </a:t>
            </a:r>
            <a:endParaRPr/>
          </a:p>
          <a:p>
            <a:pPr indent="-169863" lvl="0" marL="169863" rtl="0" algn="l">
              <a:lnSpc>
                <a:spcPct val="100000"/>
              </a:lnSpc>
              <a:spcBef>
                <a:spcPts val="1200"/>
              </a:spcBef>
              <a:spcAft>
                <a:spcPts val="0"/>
              </a:spcAft>
              <a:buSzPts val="1350"/>
              <a:buFont typeface="Noto Sans Symbols"/>
              <a:buChar char="▪"/>
            </a:pPr>
            <a:r>
              <a:rPr lang="en-US"/>
              <a:t>You don't have to be in school anymore to take a class. You don't have to be in a classroom to have a teacher.</a:t>
            </a:r>
            <a:endParaRPr/>
          </a:p>
        </p:txBody>
      </p:sp>
      <p:sp>
        <p:nvSpPr>
          <p:cNvPr id="280" name="Google Shape;280;p6"/>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Networking Today</a:t>
            </a:r>
            <a:br>
              <a:rPr lang="en-US"/>
            </a:br>
            <a:r>
              <a:rPr lang="en-US"/>
              <a:t>Networks Support the Way We Learn</a:t>
            </a:r>
            <a:endParaRPr/>
          </a:p>
        </p:txBody>
      </p:sp>
      <p:pic>
        <p:nvPicPr>
          <p:cNvPr id="281" name="Google Shape;281;p6"/>
          <p:cNvPicPr preferRelativeResize="0"/>
          <p:nvPr/>
        </p:nvPicPr>
        <p:blipFill rotWithShape="1">
          <a:blip r:embed="rId3">
            <a:alphaModFix/>
          </a:blip>
          <a:srcRect b="0" l="0" r="0" t="0"/>
          <a:stretch/>
        </p:blipFill>
        <p:spPr>
          <a:xfrm>
            <a:off x="753134" y="2247698"/>
            <a:ext cx="3610479" cy="2191056"/>
          </a:xfrm>
          <a:prstGeom prst="rect">
            <a:avLst/>
          </a:prstGeom>
          <a:noFill/>
          <a:ln>
            <a:noFill/>
          </a:ln>
        </p:spPr>
      </p:pic>
      <p:pic>
        <p:nvPicPr>
          <p:cNvPr id="282" name="Google Shape;282;p6"/>
          <p:cNvPicPr preferRelativeResize="0"/>
          <p:nvPr/>
        </p:nvPicPr>
        <p:blipFill rotWithShape="1">
          <a:blip r:embed="rId4">
            <a:alphaModFix/>
          </a:blip>
          <a:srcRect b="0" l="0" r="0" t="0"/>
          <a:stretch/>
        </p:blipFill>
        <p:spPr>
          <a:xfrm>
            <a:off x="4664258" y="2238172"/>
            <a:ext cx="3667637" cy="2210108"/>
          </a:xfrm>
          <a:prstGeom prst="rect">
            <a:avLst/>
          </a:prstGeom>
          <a:noFill/>
          <a:ln>
            <a:noFill/>
          </a:ln>
        </p:spPr>
      </p:pic>
    </p:spTree>
  </p:cSld>
  <p:clrMapOvr>
    <a:masterClrMapping/>
  </p:clrMapOvr>
  <p:transition spd="slow">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7" name="Shape 287"/>
        <p:cNvGrpSpPr/>
        <p:nvPr/>
      </p:nvGrpSpPr>
      <p:grpSpPr>
        <a:xfrm>
          <a:off x="0" y="0"/>
          <a:ext cx="0" cy="0"/>
          <a:chOff x="0" y="0"/>
          <a:chExt cx="0" cy="0"/>
        </a:xfrm>
      </p:grpSpPr>
      <p:sp>
        <p:nvSpPr>
          <p:cNvPr id="288" name="Google Shape;288;p7"/>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Networking Today</a:t>
            </a:r>
            <a:br>
              <a:rPr lang="en-US" sz="1600"/>
            </a:br>
            <a:r>
              <a:rPr lang="en-US"/>
              <a:t>Networks Support the Way We Work</a:t>
            </a:r>
            <a:endParaRPr/>
          </a:p>
        </p:txBody>
      </p:sp>
      <p:sp>
        <p:nvSpPr>
          <p:cNvPr id="289" name="Google Shape;289;p7"/>
          <p:cNvSpPr txBox="1"/>
          <p:nvPr>
            <p:ph idx="1" type="body"/>
          </p:nvPr>
        </p:nvSpPr>
        <p:spPr>
          <a:xfrm>
            <a:off x="4724454" y="899612"/>
            <a:ext cx="3907818" cy="3808575"/>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620"/>
              <a:buChar char="▪"/>
            </a:pPr>
            <a:r>
              <a:rPr lang="en-US" sz="1800"/>
              <a:t>The globalization of the Internet has empowered individuals to create information that can be accessed globally.</a:t>
            </a:r>
            <a:endParaRPr/>
          </a:p>
          <a:p>
            <a:pPr indent="-169863" lvl="0" marL="169863" rtl="0" algn="l">
              <a:lnSpc>
                <a:spcPct val="100000"/>
              </a:lnSpc>
              <a:spcBef>
                <a:spcPts val="1200"/>
              </a:spcBef>
              <a:spcAft>
                <a:spcPts val="0"/>
              </a:spcAft>
              <a:buSzPts val="1530"/>
              <a:buChar char="▪"/>
            </a:pPr>
            <a:r>
              <a:rPr lang="en-US" sz="1700"/>
              <a:t>Forms of communication:</a:t>
            </a:r>
            <a:endParaRPr/>
          </a:p>
          <a:p>
            <a:pPr indent="-215900" lvl="1" marL="358775" rtl="0" algn="l">
              <a:lnSpc>
                <a:spcPct val="100000"/>
              </a:lnSpc>
              <a:spcBef>
                <a:spcPts val="900"/>
              </a:spcBef>
              <a:spcAft>
                <a:spcPts val="0"/>
              </a:spcAft>
              <a:buSzPts val="1600"/>
              <a:buChar char="•"/>
            </a:pPr>
            <a:r>
              <a:rPr lang="en-US" sz="1600"/>
              <a:t>Texting</a:t>
            </a:r>
            <a:endParaRPr/>
          </a:p>
          <a:p>
            <a:pPr indent="-215900" lvl="1" marL="358775" rtl="0" algn="l">
              <a:lnSpc>
                <a:spcPct val="100000"/>
              </a:lnSpc>
              <a:spcBef>
                <a:spcPts val="600"/>
              </a:spcBef>
              <a:spcAft>
                <a:spcPts val="0"/>
              </a:spcAft>
              <a:buSzPts val="1600"/>
              <a:buChar char="•"/>
            </a:pPr>
            <a:r>
              <a:rPr lang="en-US" sz="1600"/>
              <a:t>Social Media</a:t>
            </a:r>
            <a:endParaRPr/>
          </a:p>
          <a:p>
            <a:pPr indent="-215900" lvl="1" marL="358775" rtl="0" algn="l">
              <a:lnSpc>
                <a:spcPct val="100000"/>
              </a:lnSpc>
              <a:spcBef>
                <a:spcPts val="600"/>
              </a:spcBef>
              <a:spcAft>
                <a:spcPts val="0"/>
              </a:spcAft>
              <a:buSzPts val="1600"/>
              <a:buChar char="•"/>
            </a:pPr>
            <a:r>
              <a:rPr lang="en-US" sz="1600"/>
              <a:t>Collaboration Tools</a:t>
            </a:r>
            <a:endParaRPr/>
          </a:p>
          <a:p>
            <a:pPr indent="-215900" lvl="1" marL="358775" rtl="0" algn="l">
              <a:lnSpc>
                <a:spcPct val="100000"/>
              </a:lnSpc>
              <a:spcBef>
                <a:spcPts val="600"/>
              </a:spcBef>
              <a:spcAft>
                <a:spcPts val="0"/>
              </a:spcAft>
              <a:buSzPts val="1600"/>
              <a:buChar char="•"/>
            </a:pPr>
            <a:r>
              <a:rPr lang="en-US" sz="1600"/>
              <a:t>Blogs</a:t>
            </a:r>
            <a:endParaRPr/>
          </a:p>
          <a:p>
            <a:pPr indent="-215900" lvl="1" marL="358775" rtl="0" algn="l">
              <a:lnSpc>
                <a:spcPct val="100000"/>
              </a:lnSpc>
              <a:spcBef>
                <a:spcPts val="600"/>
              </a:spcBef>
              <a:spcAft>
                <a:spcPts val="0"/>
              </a:spcAft>
              <a:buSzPts val="1600"/>
              <a:buChar char="•"/>
            </a:pPr>
            <a:r>
              <a:rPr lang="en-US" sz="1600"/>
              <a:t>Wikis</a:t>
            </a:r>
            <a:endParaRPr/>
          </a:p>
          <a:p>
            <a:pPr indent="-215900" lvl="1" marL="358775" rtl="0" algn="l">
              <a:lnSpc>
                <a:spcPct val="100000"/>
              </a:lnSpc>
              <a:spcBef>
                <a:spcPts val="600"/>
              </a:spcBef>
              <a:spcAft>
                <a:spcPts val="0"/>
              </a:spcAft>
              <a:buSzPts val="1600"/>
              <a:buChar char="•"/>
            </a:pPr>
            <a:r>
              <a:rPr lang="en-US" sz="1600"/>
              <a:t>Podcasting</a:t>
            </a:r>
            <a:endParaRPr/>
          </a:p>
          <a:p>
            <a:pPr indent="-101600" lvl="1" marL="358775" rtl="0" algn="l">
              <a:lnSpc>
                <a:spcPct val="100000"/>
              </a:lnSpc>
              <a:spcBef>
                <a:spcPts val="600"/>
              </a:spcBef>
              <a:spcAft>
                <a:spcPts val="0"/>
              </a:spcAft>
              <a:buSzPts val="1800"/>
              <a:buNone/>
            </a:pPr>
            <a:r>
              <a:t/>
            </a:r>
            <a:endParaRPr sz="1800"/>
          </a:p>
          <a:p>
            <a:pPr indent="0" lvl="0" marL="0" rtl="0" algn="l">
              <a:lnSpc>
                <a:spcPct val="100000"/>
              </a:lnSpc>
              <a:spcBef>
                <a:spcPts val="900"/>
              </a:spcBef>
              <a:spcAft>
                <a:spcPts val="0"/>
              </a:spcAft>
              <a:buSzPts val="1485"/>
              <a:buNone/>
            </a:pPr>
            <a:r>
              <a:t/>
            </a:r>
            <a:endParaRPr b="1" sz="1650"/>
          </a:p>
        </p:txBody>
      </p:sp>
      <p:pic>
        <p:nvPicPr>
          <p:cNvPr id="290" name="Google Shape;290;p7"/>
          <p:cNvPicPr preferRelativeResize="0"/>
          <p:nvPr/>
        </p:nvPicPr>
        <p:blipFill rotWithShape="1">
          <a:blip r:embed="rId3">
            <a:alphaModFix/>
          </a:blip>
          <a:srcRect b="0" l="0" r="0" t="0"/>
          <a:stretch/>
        </p:blipFill>
        <p:spPr>
          <a:xfrm>
            <a:off x="345514" y="986120"/>
            <a:ext cx="4036613" cy="2870200"/>
          </a:xfrm>
          <a:prstGeom prst="rect">
            <a:avLst/>
          </a:prstGeom>
          <a:noFill/>
          <a:ln>
            <a:noFill/>
          </a:ln>
        </p:spPr>
      </p:pic>
    </p:spTree>
  </p:cSld>
  <p:clrMapOvr>
    <a:masterClrMapping/>
  </p:clrMapOvr>
  <p:transition spd="slow">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5" name="Shape 295"/>
        <p:cNvGrpSpPr/>
        <p:nvPr/>
      </p:nvGrpSpPr>
      <p:grpSpPr>
        <a:xfrm>
          <a:off x="0" y="0"/>
          <a:ext cx="0" cy="0"/>
          <a:chOff x="0" y="0"/>
          <a:chExt cx="0" cy="0"/>
        </a:xfrm>
      </p:grpSpPr>
      <p:sp>
        <p:nvSpPr>
          <p:cNvPr id="296" name="Google Shape;296;p8"/>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Networking Today</a:t>
            </a:r>
            <a:br>
              <a:rPr lang="en-US" sz="1600"/>
            </a:br>
            <a:r>
              <a:rPr lang="en-US"/>
              <a:t>Networks Support the Way We Work</a:t>
            </a:r>
            <a:endParaRPr/>
          </a:p>
        </p:txBody>
      </p:sp>
      <p:sp>
        <p:nvSpPr>
          <p:cNvPr id="297" name="Google Shape;297;p8"/>
          <p:cNvSpPr txBox="1"/>
          <p:nvPr>
            <p:ph idx="1" type="body"/>
          </p:nvPr>
        </p:nvSpPr>
        <p:spPr>
          <a:xfrm>
            <a:off x="4802274" y="1249809"/>
            <a:ext cx="4176355" cy="2631527"/>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530"/>
              <a:buChar char="▪"/>
            </a:pPr>
            <a:r>
              <a:rPr lang="en-US" sz="1700"/>
              <a:t>Data networks have evolved into helping support the way we work.</a:t>
            </a:r>
            <a:endParaRPr/>
          </a:p>
          <a:p>
            <a:pPr indent="-169863" lvl="0" marL="169863" rtl="0" algn="l">
              <a:lnSpc>
                <a:spcPct val="100000"/>
              </a:lnSpc>
              <a:spcBef>
                <a:spcPts val="1200"/>
              </a:spcBef>
              <a:spcAft>
                <a:spcPts val="0"/>
              </a:spcAft>
              <a:buSzPts val="1530"/>
              <a:buChar char="▪"/>
            </a:pPr>
            <a:r>
              <a:rPr lang="en-US" sz="1700"/>
              <a:t>Online learning opportunities decrease costly and time consuming travel.</a:t>
            </a:r>
            <a:endParaRPr/>
          </a:p>
          <a:p>
            <a:pPr indent="-169863" lvl="0" marL="169863" rtl="0" algn="l">
              <a:lnSpc>
                <a:spcPct val="100000"/>
              </a:lnSpc>
              <a:spcBef>
                <a:spcPts val="1200"/>
              </a:spcBef>
              <a:spcAft>
                <a:spcPts val="0"/>
              </a:spcAft>
              <a:buSzPts val="1530"/>
              <a:buChar char="▪"/>
            </a:pPr>
            <a:r>
              <a:rPr lang="en-US" sz="1700"/>
              <a:t>Employee training is becoming more cost effective.</a:t>
            </a:r>
            <a:endParaRPr sz="1500"/>
          </a:p>
          <a:p>
            <a:pPr indent="-101600" lvl="1" marL="358775" rtl="0" algn="l">
              <a:lnSpc>
                <a:spcPct val="100000"/>
              </a:lnSpc>
              <a:spcBef>
                <a:spcPts val="900"/>
              </a:spcBef>
              <a:spcAft>
                <a:spcPts val="0"/>
              </a:spcAft>
              <a:buSzPts val="1800"/>
              <a:buNone/>
            </a:pPr>
            <a:r>
              <a:t/>
            </a:r>
            <a:endParaRPr sz="1800"/>
          </a:p>
          <a:p>
            <a:pPr indent="0" lvl="0" marL="0" rtl="0" algn="l">
              <a:lnSpc>
                <a:spcPct val="100000"/>
              </a:lnSpc>
              <a:spcBef>
                <a:spcPts val="900"/>
              </a:spcBef>
              <a:spcAft>
                <a:spcPts val="0"/>
              </a:spcAft>
              <a:buSzPts val="1485"/>
              <a:buNone/>
            </a:pPr>
            <a:r>
              <a:t/>
            </a:r>
            <a:endParaRPr b="1" sz="1650"/>
          </a:p>
        </p:txBody>
      </p:sp>
      <p:pic>
        <p:nvPicPr>
          <p:cNvPr id="298" name="Google Shape;298;p8"/>
          <p:cNvPicPr preferRelativeResize="0"/>
          <p:nvPr/>
        </p:nvPicPr>
        <p:blipFill rotWithShape="1">
          <a:blip r:embed="rId3">
            <a:alphaModFix/>
          </a:blip>
          <a:srcRect b="0" l="0" r="0" t="0"/>
          <a:stretch/>
        </p:blipFill>
        <p:spPr>
          <a:xfrm>
            <a:off x="188159" y="1033596"/>
            <a:ext cx="4468201" cy="3009900"/>
          </a:xfrm>
          <a:prstGeom prst="rect">
            <a:avLst/>
          </a:prstGeom>
          <a:noFill/>
          <a:ln>
            <a:noFill/>
          </a:ln>
        </p:spPr>
      </p:pic>
    </p:spTree>
  </p:cSld>
  <p:clrMapOvr>
    <a:masterClrMapping/>
  </p:clrMapOvr>
  <p:transition spd="slow">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3" name="Shape 303"/>
        <p:cNvGrpSpPr/>
        <p:nvPr/>
      </p:nvGrpSpPr>
      <p:grpSpPr>
        <a:xfrm>
          <a:off x="0" y="0"/>
          <a:ext cx="0" cy="0"/>
          <a:chOff x="0" y="0"/>
          <a:chExt cx="0" cy="0"/>
        </a:xfrm>
      </p:grpSpPr>
      <p:sp>
        <p:nvSpPr>
          <p:cNvPr id="304" name="Google Shape;304;p9"/>
          <p:cNvSpPr txBox="1"/>
          <p:nvPr>
            <p:ph idx="1" type="body"/>
          </p:nvPr>
        </p:nvSpPr>
        <p:spPr>
          <a:xfrm>
            <a:off x="144065" y="956058"/>
            <a:ext cx="3474624" cy="3596487"/>
          </a:xfrm>
          <a:prstGeom prst="rect">
            <a:avLst/>
          </a:prstGeom>
          <a:noFill/>
          <a:ln>
            <a:noFill/>
          </a:ln>
        </p:spPr>
        <p:txBody>
          <a:bodyPr anchorCtr="0" anchor="t" bIns="45700" lIns="91425" spcFirstLastPara="1" rIns="182875" wrap="square" tIns="45700">
            <a:noAutofit/>
          </a:bodyPr>
          <a:lstStyle/>
          <a:p>
            <a:pPr indent="-169863" lvl="0" marL="169863" rtl="0" algn="l">
              <a:lnSpc>
                <a:spcPct val="100000"/>
              </a:lnSpc>
              <a:spcBef>
                <a:spcPts val="0"/>
              </a:spcBef>
              <a:spcAft>
                <a:spcPts val="0"/>
              </a:spcAft>
              <a:buSzPts val="1350"/>
              <a:buFont typeface="Noto Sans Symbols"/>
              <a:buChar char="▪"/>
            </a:pPr>
            <a:r>
              <a:rPr lang="en-US"/>
              <a:t>We listen to music, watch movies, read books, and download material for future offline access.</a:t>
            </a:r>
            <a:endParaRPr/>
          </a:p>
          <a:p>
            <a:pPr indent="-169863" lvl="0" marL="169863" rtl="0" algn="l">
              <a:lnSpc>
                <a:spcPct val="100000"/>
              </a:lnSpc>
              <a:spcBef>
                <a:spcPts val="1200"/>
              </a:spcBef>
              <a:spcAft>
                <a:spcPts val="0"/>
              </a:spcAft>
              <a:buSzPts val="1350"/>
              <a:buFont typeface="Noto Sans Symbols"/>
              <a:buChar char="▪"/>
            </a:pPr>
            <a:r>
              <a:rPr lang="en-US"/>
              <a:t>Networks allow online gaming in ways that were not possible 20 years ago.</a:t>
            </a:r>
            <a:endParaRPr/>
          </a:p>
          <a:p>
            <a:pPr indent="-169863" lvl="0" marL="169863" rtl="0" algn="l">
              <a:lnSpc>
                <a:spcPct val="100000"/>
              </a:lnSpc>
              <a:spcBef>
                <a:spcPts val="1200"/>
              </a:spcBef>
              <a:spcAft>
                <a:spcPts val="0"/>
              </a:spcAft>
              <a:buSzPts val="1350"/>
              <a:buFont typeface="Noto Sans Symbols"/>
              <a:buChar char="▪"/>
            </a:pPr>
            <a:r>
              <a:rPr lang="en-US"/>
              <a:t>Offline activities have also been enhanced by networks including global communities for a wide range of hobbies and interests.</a:t>
            </a:r>
            <a:endParaRPr/>
          </a:p>
          <a:p>
            <a:pPr indent="-169863" lvl="0" marL="169863" rtl="0" algn="l">
              <a:lnSpc>
                <a:spcPct val="100000"/>
              </a:lnSpc>
              <a:spcBef>
                <a:spcPts val="1200"/>
              </a:spcBef>
              <a:spcAft>
                <a:spcPts val="0"/>
              </a:spcAft>
              <a:buSzPts val="1350"/>
              <a:buFont typeface="Noto Sans Symbols"/>
              <a:buChar char="▪"/>
            </a:pPr>
            <a:r>
              <a:rPr lang="en-US"/>
              <a:t>How do you play on the Internet?</a:t>
            </a:r>
            <a:endParaRPr/>
          </a:p>
          <a:p>
            <a:pPr indent="-127000" lvl="1" marL="358775" rtl="0" algn="l">
              <a:lnSpc>
                <a:spcPct val="100000"/>
              </a:lnSpc>
              <a:spcBef>
                <a:spcPts val="900"/>
              </a:spcBef>
              <a:spcAft>
                <a:spcPts val="0"/>
              </a:spcAft>
              <a:buSzPts val="1400"/>
              <a:buNone/>
            </a:pPr>
            <a:r>
              <a:t/>
            </a:r>
            <a:endParaRPr/>
          </a:p>
        </p:txBody>
      </p:sp>
      <p:sp>
        <p:nvSpPr>
          <p:cNvPr id="305" name="Google Shape;305;p9"/>
          <p:cNvSpPr txBox="1"/>
          <p:nvPr>
            <p:ph type="title"/>
          </p:nvPr>
        </p:nvSpPr>
        <p:spPr>
          <a:xfrm>
            <a:off x="1" y="41393"/>
            <a:ext cx="9144000" cy="75755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600"/>
              <a:t>Networking Today</a:t>
            </a:r>
            <a:br>
              <a:rPr lang="en-US"/>
            </a:br>
            <a:r>
              <a:rPr lang="en-US"/>
              <a:t>Networks Support the Way We Play</a:t>
            </a:r>
            <a:endParaRPr/>
          </a:p>
        </p:txBody>
      </p:sp>
      <p:pic>
        <p:nvPicPr>
          <p:cNvPr id="306" name="Google Shape;306;p9"/>
          <p:cNvPicPr preferRelativeResize="0"/>
          <p:nvPr/>
        </p:nvPicPr>
        <p:blipFill rotWithShape="1">
          <a:blip r:embed="rId3">
            <a:alphaModFix/>
          </a:blip>
          <a:srcRect b="0" l="0" r="0" t="0"/>
          <a:stretch/>
        </p:blipFill>
        <p:spPr>
          <a:xfrm>
            <a:off x="3718702" y="964510"/>
            <a:ext cx="5286375" cy="3143250"/>
          </a:xfrm>
          <a:prstGeom prst="rect">
            <a:avLst/>
          </a:prstGeom>
          <a:noFill/>
          <a:ln>
            <a:noFill/>
          </a:ln>
        </p:spPr>
      </p:pic>
    </p:spTree>
  </p:cSld>
  <p:clrMapOvr>
    <a:masterClrMapping/>
  </p:clrMapOvr>
  <p:transition spd="slow">
    <p:wipe dir="l"/>
  </p:transition>
</p:sld>
</file>

<file path=ppt/theme/theme1.xml><?xml version="1.0" encoding="utf-8"?>
<a:theme xmlns:a="http://schemas.openxmlformats.org/drawingml/2006/main" xmlns:r="http://schemas.openxmlformats.org/officeDocument/2006/relationships"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2016-08-22T22:27:36Z</dcterms:created>
  <dc:creator>Israa Saadeh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